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59" r:id="rId6"/>
    <p:sldId id="260"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50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7275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8451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798" y="292084"/>
            <a:ext cx="10972407" cy="1384416"/>
          </a:xfrm>
          <a:prstGeom prst="rect">
            <a:avLst/>
          </a:prstGeom>
        </p:spPr>
        <p:txBody>
          <a:bodyPr lIns="76197" tIns="38098" rIns="76197" bIns="38098"/>
          <a:lstStyle/>
          <a:p>
            <a:r>
              <a:rPr lang="en-US" smtClean="0"/>
              <a:t>Click to edit Master title style</a:t>
            </a:r>
            <a:endParaRPr lang="en-US"/>
          </a:p>
        </p:txBody>
      </p:sp>
      <p:sp>
        <p:nvSpPr>
          <p:cNvPr id="3" name="Content Placeholder 2"/>
          <p:cNvSpPr>
            <a:spLocks noGrp="1"/>
          </p:cNvSpPr>
          <p:nvPr>
            <p:ph idx="1"/>
          </p:nvPr>
        </p:nvSpPr>
        <p:spPr>
          <a:xfrm>
            <a:off x="609798" y="1904504"/>
            <a:ext cx="10972407" cy="4115992"/>
          </a:xfrm>
          <a:prstGeom prst="rect">
            <a:avLst/>
          </a:prstGeom>
        </p:spPr>
        <p:txBody>
          <a:bodyPr lIns="76197" tIns="38098" rIns="76197" bIns="3809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09798" y="6245521"/>
            <a:ext cx="2844407" cy="475380"/>
          </a:xfrm>
          <a:prstGeom prst="rect">
            <a:avLst/>
          </a:prstGeom>
          <a:ln/>
        </p:spPr>
        <p:txBody>
          <a:bodyPr lIns="76197" tIns="38098" rIns="76197" bIns="38098"/>
          <a:lstStyle>
            <a:lvl1pPr>
              <a:defRPr/>
            </a:lvl1pPr>
          </a:lstStyle>
          <a:p>
            <a:fld id="{720E9D6D-0D89-43A8-B72F-9854E5AF9088}" type="datetimeFigureOut">
              <a:rPr lang="en-US" smtClean="0"/>
              <a:t>27-May-20</a:t>
            </a:fld>
            <a:endParaRPr lang="en-US"/>
          </a:p>
        </p:txBody>
      </p:sp>
      <p:sp>
        <p:nvSpPr>
          <p:cNvPr id="5" name="Rectangle 5"/>
          <p:cNvSpPr>
            <a:spLocks noGrp="1" noChangeArrowheads="1"/>
          </p:cNvSpPr>
          <p:nvPr>
            <p:ph type="ftr" sz="quarter" idx="11"/>
          </p:nvPr>
        </p:nvSpPr>
        <p:spPr>
          <a:xfrm>
            <a:off x="4166290" y="6245521"/>
            <a:ext cx="3859423" cy="475380"/>
          </a:xfrm>
          <a:prstGeom prst="rect">
            <a:avLst/>
          </a:prstGeom>
          <a:ln/>
        </p:spPr>
        <p:txBody>
          <a:bodyPr lIns="76197" tIns="38098" rIns="76197" bIns="38098"/>
          <a:lstStyle>
            <a:lvl1pPr>
              <a:defRPr/>
            </a:lvl1pPr>
          </a:lstStyle>
          <a:p>
            <a:endParaRPr lang="en-US"/>
          </a:p>
        </p:txBody>
      </p:sp>
      <p:sp>
        <p:nvSpPr>
          <p:cNvPr id="6" name="Rectangle 6"/>
          <p:cNvSpPr>
            <a:spLocks noGrp="1" noChangeArrowheads="1"/>
          </p:cNvSpPr>
          <p:nvPr>
            <p:ph type="sldNum" sz="quarter" idx="12"/>
          </p:nvPr>
        </p:nvSpPr>
        <p:spPr>
          <a:xfrm>
            <a:off x="8737798" y="6245521"/>
            <a:ext cx="2844407" cy="475380"/>
          </a:xfrm>
          <a:prstGeom prst="rect">
            <a:avLst/>
          </a:prstGeom>
          <a:ln/>
        </p:spPr>
        <p:txBody>
          <a:bodyPr lIns="76197" tIns="38098" rIns="76197" bIns="38098"/>
          <a:lstStyle>
            <a:lvl1pPr>
              <a:defRPr/>
            </a:lvl1pPr>
          </a:lstStyle>
          <a:p>
            <a:fld id="{FD0754E3-F6DC-4CE6-9621-40B78D8B2CD1}" type="slidenum">
              <a:rPr lang="en-US" smtClean="0"/>
              <a:t>‹#›</a:t>
            </a:fld>
            <a:endParaRPr lang="en-US"/>
          </a:p>
        </p:txBody>
      </p:sp>
    </p:spTree>
    <p:extLst>
      <p:ext uri="{BB962C8B-B14F-4D97-AF65-F5344CB8AC3E}">
        <p14:creationId xmlns:p14="http://schemas.microsoft.com/office/powerpoint/2010/main" val="2650843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20E9D6D-0D89-43A8-B72F-9854E5AF9088}" type="datetimeFigureOut">
              <a:rPr lang="en-US" smtClean="0"/>
              <a:t>27-May-20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D0754E3-F6DC-4CE6-9621-40B78D8B2CD1}" type="slidenum">
              <a:rPr lang="en-US" smtClean="0"/>
              <a:t>‹#›</a:t>
            </a:fld>
            <a:endParaRPr lang="en-US"/>
          </a:p>
        </p:txBody>
      </p:sp>
    </p:spTree>
    <p:extLst>
      <p:ext uri="{BB962C8B-B14F-4D97-AF65-F5344CB8AC3E}">
        <p14:creationId xmlns:p14="http://schemas.microsoft.com/office/powerpoint/2010/main" val="239702546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02-1.png"/>
          <p:cNvPicPr>
            <a:picLocks noChangeAspect="1"/>
          </p:cNvPicPr>
          <p:nvPr/>
        </p:nvPicPr>
        <p:blipFill>
          <a:blip r:embed="rId6" cstate="print"/>
          <a:stretch>
            <a:fillRect/>
          </a:stretch>
        </p:blipFill>
        <p:spPr>
          <a:xfrm>
            <a:off x="0" y="0"/>
            <a:ext cx="12192000" cy="6858000"/>
          </a:xfrm>
          <a:prstGeom prst="rect">
            <a:avLst/>
          </a:prstGeom>
        </p:spPr>
      </p:pic>
      <p:sp>
        <p:nvSpPr>
          <p:cNvPr id="8" name="TextBox 7"/>
          <p:cNvSpPr txBox="1"/>
          <p:nvPr/>
        </p:nvSpPr>
        <p:spPr>
          <a:xfrm>
            <a:off x="4368800" y="6273801"/>
            <a:ext cx="4165600" cy="338554"/>
          </a:xfrm>
          <a:prstGeom prst="rect">
            <a:avLst/>
          </a:prstGeom>
          <a:noFill/>
        </p:spPr>
        <p:txBody>
          <a:bodyPr wrap="square" rtlCol="0">
            <a:spAutoFit/>
          </a:bodyPr>
          <a:lstStyle/>
          <a:p>
            <a:r>
              <a:rPr lang="en-US" sz="1600" b="1" dirty="0" smtClean="0">
                <a:solidFill>
                  <a:schemeClr val="tx1">
                    <a:lumMod val="75000"/>
                    <a:lumOff val="25000"/>
                  </a:schemeClr>
                </a:solidFill>
                <a:latin typeface="Lato" pitchFamily="34" charset="0"/>
              </a:rPr>
              <a:t>www.lexnimble.in |  www.lexnimble.com</a:t>
            </a:r>
            <a:endParaRPr lang="en-US" sz="1600" b="1" dirty="0">
              <a:solidFill>
                <a:schemeClr val="tx1">
                  <a:lumMod val="75000"/>
                  <a:lumOff val="25000"/>
                </a:schemeClr>
              </a:solidFill>
              <a:latin typeface="Lato" pitchFamily="34" charset="0"/>
            </a:endParaRPr>
          </a:p>
        </p:txBody>
      </p:sp>
    </p:spTree>
    <p:extLst>
      <p:ext uri="{BB962C8B-B14F-4D97-AF65-F5344CB8AC3E}">
        <p14:creationId xmlns:p14="http://schemas.microsoft.com/office/powerpoint/2010/main" val="2572165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Six Sigma Green Belt</a:t>
            </a:r>
            <a:endParaRPr lang="en-US" dirty="0"/>
          </a:p>
        </p:txBody>
      </p:sp>
    </p:spTree>
    <p:extLst>
      <p:ext uri="{BB962C8B-B14F-4D97-AF65-F5344CB8AC3E}">
        <p14:creationId xmlns:p14="http://schemas.microsoft.com/office/powerpoint/2010/main" val="3999794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3643"/>
            <a:ext cx="10515600" cy="757506"/>
          </a:xfrm>
        </p:spPr>
        <p:txBody>
          <a:bodyPr>
            <a:normAutofit fontScale="90000"/>
          </a:bodyPr>
          <a:lstStyle/>
          <a:p>
            <a:pPr algn="l"/>
            <a:r>
              <a:rPr lang="en-US" dirty="0"/>
              <a:t>Course Overview</a:t>
            </a:r>
            <a:br>
              <a:rPr lang="en-US" dirty="0"/>
            </a:br>
            <a:r>
              <a:rPr lang="en-US" dirty="0"/>
              <a:t/>
            </a:r>
            <a:br>
              <a:rPr lang="en-US" dirty="0"/>
            </a:br>
            <a:endParaRPr lang="en-US" dirty="0"/>
          </a:p>
        </p:txBody>
      </p:sp>
      <p:sp>
        <p:nvSpPr>
          <p:cNvPr id="3" name="Content Placeholder 2"/>
          <p:cNvSpPr>
            <a:spLocks noGrp="1"/>
          </p:cNvSpPr>
          <p:nvPr>
            <p:ph idx="1"/>
          </p:nvPr>
        </p:nvSpPr>
        <p:spPr>
          <a:xfrm>
            <a:off x="584703" y="1164722"/>
            <a:ext cx="10515600" cy="4351338"/>
          </a:xfrm>
        </p:spPr>
        <p:txBody>
          <a:bodyPr/>
          <a:lstStyle/>
          <a:p>
            <a:pPr marL="0" indent="0">
              <a:buNone/>
            </a:pPr>
            <a:r>
              <a:rPr lang="en-US" sz="3200" dirty="0"/>
              <a:t>Most preferably for Quality management aspirants or Quality specialist, Green Belt certification is the start of the Six Sigma Certification</a:t>
            </a:r>
            <a:r>
              <a:rPr lang="en-US" sz="3200" dirty="0" smtClean="0"/>
              <a:t>. Green </a:t>
            </a:r>
            <a:r>
              <a:rPr lang="en-US" sz="3200" dirty="0"/>
              <a:t>Belt focuses on DMAIC aspects. DMAIC stands for define, measure, analyze, improve and control. This course provides you with a great start in not only completing and getting certified but also prepares you move on to the next level. The syllabus is inclusive of project management, estimation and resolving techniques and practical sessions that revolve around complex real-time scenarios</a:t>
            </a:r>
          </a:p>
        </p:txBody>
      </p:sp>
    </p:spTree>
    <p:extLst>
      <p:ext uri="{BB962C8B-B14F-4D97-AF65-F5344CB8AC3E}">
        <p14:creationId xmlns:p14="http://schemas.microsoft.com/office/powerpoint/2010/main" val="2063736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3934"/>
            <a:ext cx="10515600" cy="778598"/>
          </a:xfrm>
        </p:spPr>
        <p:txBody>
          <a:bodyPr/>
          <a:lstStyle/>
          <a:p>
            <a:pPr algn="l"/>
            <a:r>
              <a:rPr lang="en-US" sz="4000" dirty="0" smtClean="0"/>
              <a:t>Six Sigma</a:t>
            </a:r>
            <a:endParaRPr lang="en-US" sz="4000" dirty="0"/>
          </a:p>
        </p:txBody>
      </p:sp>
      <p:sp>
        <p:nvSpPr>
          <p:cNvPr id="3" name="Content Placeholder 2"/>
          <p:cNvSpPr>
            <a:spLocks noGrp="1"/>
          </p:cNvSpPr>
          <p:nvPr>
            <p:ph idx="1"/>
          </p:nvPr>
        </p:nvSpPr>
        <p:spPr>
          <a:xfrm>
            <a:off x="283873" y="1071585"/>
            <a:ext cx="10972407" cy="4115992"/>
          </a:xfrm>
        </p:spPr>
        <p:txBody>
          <a:bodyPr/>
          <a:lstStyle/>
          <a:p>
            <a:pPr marL="0" indent="0">
              <a:buNone/>
            </a:pPr>
            <a:r>
              <a:rPr lang="en-US" sz="3200" dirty="0"/>
              <a:t>"Six Sigma is a Quality Management certification, which has global </a:t>
            </a:r>
            <a:r>
              <a:rPr lang="en-US" sz="3200" dirty="0" smtClean="0"/>
              <a:t>recognition </a:t>
            </a:r>
            <a:r>
              <a:rPr lang="en-US" sz="3200" dirty="0"/>
              <a:t>across the </a:t>
            </a:r>
            <a:r>
              <a:rPr lang="en-US" sz="3200" dirty="0" smtClean="0"/>
              <a:t>industries. </a:t>
            </a:r>
            <a:r>
              <a:rPr lang="en-US" sz="3200" dirty="0"/>
              <a:t>Six Sigma Certification is a 2-3 Day course for Green belt and 3-4 Day course for Black Belt. Six Sigma Black Belt Certification requires project needs to be submitted to complete the certification requirement. Six Sigma Green Belt doesn't have any prerequisite. You need to Green Belt Certified to pursue black belt."</a:t>
            </a:r>
          </a:p>
        </p:txBody>
      </p:sp>
    </p:spTree>
    <p:extLst>
      <p:ext uri="{BB962C8B-B14F-4D97-AF65-F5344CB8AC3E}">
        <p14:creationId xmlns:p14="http://schemas.microsoft.com/office/powerpoint/2010/main" val="2036883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591"/>
            <a:ext cx="10515600" cy="703184"/>
          </a:xfrm>
        </p:spPr>
        <p:txBody>
          <a:bodyPr>
            <a:normAutofit fontScale="90000"/>
          </a:bodyPr>
          <a:lstStyle/>
          <a:p>
            <a:pPr algn="l"/>
            <a:r>
              <a:rPr lang="en-US" dirty="0"/>
              <a:t>Course Outlines</a:t>
            </a:r>
            <a:r>
              <a:rPr lang="en-US" dirty="0" smtClean="0"/>
              <a:t/>
            </a:r>
            <a:br>
              <a:rPr lang="en-US" dirty="0" smtClean="0"/>
            </a:br>
            <a:r>
              <a:rPr lang="en-US" dirty="0"/>
              <a:t/>
            </a:r>
            <a:br>
              <a:rPr lang="en-US" dirty="0"/>
            </a:br>
            <a:endParaRPr lang="en-US" dirty="0"/>
          </a:p>
        </p:txBody>
      </p:sp>
      <p:sp>
        <p:nvSpPr>
          <p:cNvPr id="4" name="Rectangle 3"/>
          <p:cNvSpPr/>
          <p:nvPr/>
        </p:nvSpPr>
        <p:spPr>
          <a:xfrm>
            <a:off x="589607" y="1297951"/>
            <a:ext cx="10867931" cy="5016758"/>
          </a:xfrm>
          <a:prstGeom prst="rect">
            <a:avLst/>
          </a:prstGeom>
        </p:spPr>
        <p:txBody>
          <a:bodyPr wrap="square">
            <a:spAutoFit/>
          </a:bodyPr>
          <a:lstStyle/>
          <a:p>
            <a:pPr marL="285750" indent="-285750">
              <a:buFont typeface="Arial" panose="020B0604020202020204" pitchFamily="34" charset="0"/>
              <a:buChar char="•"/>
            </a:pPr>
            <a:r>
              <a:rPr lang="en-US" sz="3200" dirty="0"/>
              <a:t>History of Six Sigma</a:t>
            </a:r>
          </a:p>
          <a:p>
            <a:pPr marL="285750" indent="-285750">
              <a:buFont typeface="Arial" panose="020B0604020202020204" pitchFamily="34" charset="0"/>
              <a:buChar char="•"/>
            </a:pPr>
            <a:r>
              <a:rPr lang="en-US" sz="3200" dirty="0"/>
              <a:t>Problem solving</a:t>
            </a:r>
          </a:p>
          <a:p>
            <a:pPr marL="285750" indent="-285750">
              <a:buFont typeface="Arial" panose="020B0604020202020204" pitchFamily="34" charset="0"/>
              <a:buChar char="•"/>
            </a:pPr>
            <a:r>
              <a:rPr lang="en-US" sz="3200" dirty="0"/>
              <a:t>Basic statistics and displays of data</a:t>
            </a:r>
          </a:p>
          <a:p>
            <a:pPr marL="285750" indent="-285750">
              <a:buFont typeface="Arial" panose="020B0604020202020204" pitchFamily="34" charset="0"/>
              <a:buChar char="•"/>
            </a:pPr>
            <a:r>
              <a:rPr lang="en-US" sz="3200" dirty="0"/>
              <a:t>Process mapping and measurement techniques</a:t>
            </a:r>
          </a:p>
          <a:p>
            <a:pPr marL="285750" indent="-285750">
              <a:buFont typeface="Arial" panose="020B0604020202020204" pitchFamily="34" charset="0"/>
              <a:buChar char="•"/>
            </a:pPr>
            <a:r>
              <a:rPr lang="en-US" sz="3200" dirty="0"/>
              <a:t>Six sigma tools</a:t>
            </a:r>
          </a:p>
          <a:p>
            <a:pPr marL="285750" indent="-285750">
              <a:buFont typeface="Arial" panose="020B0604020202020204" pitchFamily="34" charset="0"/>
              <a:buChar char="•"/>
            </a:pPr>
            <a:r>
              <a:rPr lang="en-US" sz="3200" dirty="0"/>
              <a:t>DMAIC process improvement </a:t>
            </a:r>
            <a:r>
              <a:rPr lang="en-US" sz="3200" dirty="0"/>
              <a:t>roadmap</a:t>
            </a:r>
          </a:p>
          <a:p>
            <a:pPr marL="285750" indent="-285750">
              <a:buFont typeface="Arial" panose="020B0604020202020204" pitchFamily="34" charset="0"/>
              <a:buChar char="•"/>
            </a:pPr>
            <a:r>
              <a:rPr lang="en-US" sz="3200" dirty="0"/>
              <a:t>How to establish customer requirements</a:t>
            </a:r>
          </a:p>
          <a:p>
            <a:pPr marL="285750" indent="-285750">
              <a:buFont typeface="Arial" panose="020B0604020202020204" pitchFamily="34" charset="0"/>
              <a:buChar char="•"/>
            </a:pPr>
            <a:r>
              <a:rPr lang="en-US" sz="3200" dirty="0"/>
              <a:t>How </a:t>
            </a:r>
            <a:r>
              <a:rPr lang="en-US" sz="3200" dirty="0"/>
              <a:t>to measure and quantify process performance</a:t>
            </a:r>
          </a:p>
          <a:p>
            <a:pPr marL="285750" indent="-285750">
              <a:buFont typeface="Arial" panose="020B0604020202020204" pitchFamily="34" charset="0"/>
              <a:buChar char="•"/>
            </a:pPr>
            <a:r>
              <a:rPr lang="en-US" sz="3200" dirty="0"/>
              <a:t>Statistical and other analytical methods for identifying and understanding sources of variation</a:t>
            </a:r>
          </a:p>
        </p:txBody>
      </p:sp>
    </p:spTree>
    <p:extLst>
      <p:ext uri="{BB962C8B-B14F-4D97-AF65-F5344CB8AC3E}">
        <p14:creationId xmlns:p14="http://schemas.microsoft.com/office/powerpoint/2010/main" val="1767296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3443"/>
            <a:ext cx="10972407" cy="866760"/>
          </a:xfrm>
        </p:spPr>
        <p:txBody>
          <a:bodyPr/>
          <a:lstStyle/>
          <a:p>
            <a:pPr algn="l"/>
            <a:r>
              <a:rPr lang="en-US" sz="5400" dirty="0"/>
              <a:t>What are the Course Objectives?</a:t>
            </a:r>
            <a:r>
              <a:rPr lang="en-US" sz="4400" dirty="0"/>
              <a:t/>
            </a:r>
            <a:br>
              <a:rPr lang="en-US" sz="4400" dirty="0"/>
            </a:br>
            <a:endParaRPr lang="en-US" sz="4400" dirty="0"/>
          </a:p>
        </p:txBody>
      </p:sp>
      <p:sp>
        <p:nvSpPr>
          <p:cNvPr id="3" name="Content Placeholder 2"/>
          <p:cNvSpPr>
            <a:spLocks noGrp="1"/>
          </p:cNvSpPr>
          <p:nvPr>
            <p:ph idx="1"/>
          </p:nvPr>
        </p:nvSpPr>
        <p:spPr>
          <a:xfrm>
            <a:off x="537371" y="1198334"/>
            <a:ext cx="10972407" cy="4115992"/>
          </a:xfrm>
        </p:spPr>
        <p:txBody>
          <a:bodyPr/>
          <a:lstStyle/>
          <a:p>
            <a:r>
              <a:rPr lang="en-US" sz="3200" dirty="0"/>
              <a:t>On completion of Six Sigma Green Belt certification, you should be able to: Participate in improvement initiatives in your organization.</a:t>
            </a:r>
          </a:p>
          <a:p>
            <a:r>
              <a:rPr lang="en-US" sz="3200" dirty="0"/>
              <a:t>Create system to Identify an opportunity for improvement</a:t>
            </a:r>
          </a:p>
          <a:p>
            <a:r>
              <a:rPr lang="en-US" sz="3200" dirty="0"/>
              <a:t>Create hypothesis for testing and analyze phone</a:t>
            </a:r>
          </a:p>
          <a:p>
            <a:r>
              <a:rPr lang="en-US" sz="3200" dirty="0"/>
              <a:t>Use Mini tab for data analysis</a:t>
            </a:r>
          </a:p>
          <a:p>
            <a:r>
              <a:rPr lang="en-US" sz="3200" dirty="0"/>
              <a:t>Statistical technique for data-driven analysis</a:t>
            </a:r>
          </a:p>
          <a:p>
            <a:endParaRPr lang="en-US" dirty="0"/>
          </a:p>
        </p:txBody>
      </p:sp>
    </p:spTree>
    <p:extLst>
      <p:ext uri="{BB962C8B-B14F-4D97-AF65-F5344CB8AC3E}">
        <p14:creationId xmlns:p14="http://schemas.microsoft.com/office/powerpoint/2010/main" val="3443818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4924"/>
            <a:ext cx="11968681" cy="893920"/>
          </a:xfrm>
        </p:spPr>
        <p:txBody>
          <a:bodyPr/>
          <a:lstStyle/>
          <a:p>
            <a:pPr algn="l"/>
            <a:r>
              <a:rPr lang="en-US" sz="5400" dirty="0"/>
              <a:t>Who should be aiming for this Course</a:t>
            </a:r>
            <a:r>
              <a:rPr lang="en-US" sz="5400" dirty="0" smtClean="0"/>
              <a:t>?</a:t>
            </a:r>
            <a:endParaRPr lang="en-US" sz="5400" dirty="0"/>
          </a:p>
        </p:txBody>
      </p:sp>
      <p:sp>
        <p:nvSpPr>
          <p:cNvPr id="3" name="Content Placeholder 2"/>
          <p:cNvSpPr>
            <a:spLocks noGrp="1"/>
          </p:cNvSpPr>
          <p:nvPr>
            <p:ph idx="1"/>
          </p:nvPr>
        </p:nvSpPr>
        <p:spPr>
          <a:xfrm>
            <a:off x="609798" y="1080638"/>
            <a:ext cx="10972407" cy="4115992"/>
          </a:xfrm>
        </p:spPr>
        <p:txBody>
          <a:bodyPr/>
          <a:lstStyle/>
          <a:p>
            <a:r>
              <a:rPr lang="en-US" sz="3200" dirty="0"/>
              <a:t>Lean Six Sigma Green Belt is gaining popular not only manufacturing but other industries including IT. This certification is most relevant </a:t>
            </a:r>
            <a:r>
              <a:rPr lang="en-US" sz="3200" dirty="0" smtClean="0"/>
              <a:t>for:</a:t>
            </a:r>
            <a:endParaRPr lang="en-US" sz="3200" dirty="0"/>
          </a:p>
          <a:p>
            <a:r>
              <a:rPr lang="en-US" sz="3200" dirty="0"/>
              <a:t>Quality Managers</a:t>
            </a:r>
          </a:p>
          <a:p>
            <a:r>
              <a:rPr lang="en-US" sz="3200" dirty="0"/>
              <a:t>Project PMO - Assurance team</a:t>
            </a:r>
          </a:p>
          <a:p>
            <a:r>
              <a:rPr lang="en-US" sz="3200" dirty="0"/>
              <a:t>Quality related roles in Organization</a:t>
            </a:r>
          </a:p>
          <a:p>
            <a:r>
              <a:rPr lang="en-US" sz="3200" dirty="0"/>
              <a:t>Professionals in Project roles.</a:t>
            </a:r>
          </a:p>
          <a:p>
            <a:r>
              <a:rPr lang="en-US" sz="3200" dirty="0"/>
              <a:t>Professionals is Operation process</a:t>
            </a:r>
          </a:p>
          <a:p>
            <a:endParaRPr lang="en-US" dirty="0"/>
          </a:p>
        </p:txBody>
      </p:sp>
    </p:spTree>
    <p:extLst>
      <p:ext uri="{BB962C8B-B14F-4D97-AF65-F5344CB8AC3E}">
        <p14:creationId xmlns:p14="http://schemas.microsoft.com/office/powerpoint/2010/main" val="1894495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1138"/>
            <a:ext cx="10972407" cy="785278"/>
          </a:xfrm>
        </p:spPr>
        <p:txBody>
          <a:bodyPr/>
          <a:lstStyle/>
          <a:p>
            <a:pPr algn="l"/>
            <a:r>
              <a:rPr lang="en-US" sz="5400" dirty="0" smtClean="0"/>
              <a:t>Benefits From </a:t>
            </a:r>
            <a:r>
              <a:rPr lang="en-US" sz="5400" dirty="0"/>
              <a:t>the course:</a:t>
            </a:r>
            <a:endParaRPr lang="en-US" sz="5400" dirty="0"/>
          </a:p>
        </p:txBody>
      </p:sp>
      <p:sp>
        <p:nvSpPr>
          <p:cNvPr id="3" name="Content Placeholder 2"/>
          <p:cNvSpPr>
            <a:spLocks noGrp="1"/>
          </p:cNvSpPr>
          <p:nvPr>
            <p:ph idx="1"/>
          </p:nvPr>
        </p:nvSpPr>
        <p:spPr>
          <a:xfrm>
            <a:off x="691280" y="1303699"/>
            <a:ext cx="10972407" cy="4952188"/>
          </a:xfrm>
        </p:spPr>
        <p:txBody>
          <a:bodyPr>
            <a:normAutofit fontScale="55000" lnSpcReduction="20000"/>
          </a:bodyPr>
          <a:lstStyle/>
          <a:p>
            <a:r>
              <a:rPr lang="en-US" sz="5100" dirty="0"/>
              <a:t>Learn the principles and philosophy behind the Six Sigma technique</a:t>
            </a:r>
          </a:p>
          <a:p>
            <a:r>
              <a:rPr lang="en-US" sz="5100" dirty="0"/>
              <a:t>Learn to apply statistical methods to improve business processes</a:t>
            </a:r>
          </a:p>
          <a:p>
            <a:r>
              <a:rPr lang="en-US" sz="5100" dirty="0"/>
              <a:t>Design and implement Six Sigma projects in a practical scenario</a:t>
            </a:r>
          </a:p>
          <a:p>
            <a:r>
              <a:rPr lang="en-US" sz="5100" dirty="0"/>
              <a:t>Learn the DMAIC process and various tools used in Six Sigma methodology</a:t>
            </a:r>
          </a:p>
          <a:p>
            <a:r>
              <a:rPr lang="en-US" sz="5100" dirty="0"/>
              <a:t>Knowledge of Six Sigma Green Belt Professional enables you to understand real-world business problems, increase an organization’s revenue by streamlining the process, and become an asset to an organization</a:t>
            </a:r>
          </a:p>
          <a:p>
            <a:r>
              <a:rPr lang="en-US" sz="5100" dirty="0" smtClean="0"/>
              <a:t>The </a:t>
            </a:r>
            <a:r>
              <a:rPr lang="en-US" sz="5100" dirty="0"/>
              <a:t>Training enhances your skills and enables you to perform roles like Quality Manager, Quality Analyst, Finance Manager, Supervisor, Quality Control, etc.</a:t>
            </a:r>
          </a:p>
          <a:p>
            <a:endParaRPr lang="en-US" dirty="0"/>
          </a:p>
        </p:txBody>
      </p:sp>
    </p:spTree>
    <p:extLst>
      <p:ext uri="{BB962C8B-B14F-4D97-AF65-F5344CB8AC3E}">
        <p14:creationId xmlns:p14="http://schemas.microsoft.com/office/powerpoint/2010/main" val="273523560"/>
      </p:ext>
    </p:extLst>
  </p:cSld>
  <p:clrMapOvr>
    <a:masterClrMapping/>
  </p:clrMapOvr>
</p:sld>
</file>

<file path=ppt/theme/theme1.xml><?xml version="1.0" encoding="utf-8"?>
<a:theme xmlns:a="http://schemas.openxmlformats.org/drawingml/2006/main" name="ISO 2000-1 Lead Implemen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ISO 2000-1 Lead Implementer</Template>
  <TotalTime>57</TotalTime>
  <Words>433</Words>
  <Application>Microsoft Office PowerPoint</Application>
  <PresentationFormat>Widescreen</PresentationFormat>
  <Paragraphs>35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Lato</vt:lpstr>
      <vt:lpstr>ISO 2000-1 Lead Implementer</vt:lpstr>
      <vt:lpstr>Six Sigma Green Belt</vt:lpstr>
      <vt:lpstr>Course Overview  </vt:lpstr>
      <vt:lpstr>Six Sigma</vt:lpstr>
      <vt:lpstr>Course Outlines  </vt:lpstr>
      <vt:lpstr>What are the Course Objectives? </vt:lpstr>
      <vt:lpstr>Who should be aiming for this Course?</vt:lpstr>
      <vt:lpstr>Benefits From the course:</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Goutham</dc:creator>
  <cp:lastModifiedBy>Goutham</cp:lastModifiedBy>
  <cp:revision>6</cp:revision>
  <dcterms:created xsi:type="dcterms:W3CDTF">2020-05-26T14:43:38Z</dcterms:created>
  <dcterms:modified xsi:type="dcterms:W3CDTF">2020-05-27T04:02:01Z</dcterms:modified>
</cp:coreProperties>
</file>