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7" r:id="rId3"/>
    <p:sldId id="260" r:id="rId4"/>
    <p:sldId id="262" r:id="rId5"/>
    <p:sldId id="259" r:id="rId6"/>
    <p:sldId id="261"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7" d="100"/>
          <a:sy n="77" d="100"/>
        </p:scale>
        <p:origin x="-37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36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81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98" y="292084"/>
            <a:ext cx="10972407" cy="1384416"/>
          </a:xfrm>
          <a:prstGeom prst="rect">
            <a:avLst/>
          </a:prstGeom>
        </p:spPr>
        <p:txBody>
          <a:bodyPr lIns="76197" tIns="38098" rIns="76197" bIns="38098"/>
          <a:lstStyle/>
          <a:p>
            <a:r>
              <a:rPr lang="en-US" smtClean="0"/>
              <a:t>Click to edit Master title style</a:t>
            </a:r>
            <a:endParaRPr lang="en-US"/>
          </a:p>
        </p:txBody>
      </p:sp>
      <p:sp>
        <p:nvSpPr>
          <p:cNvPr id="3" name="Content Placeholder 2"/>
          <p:cNvSpPr>
            <a:spLocks noGrp="1"/>
          </p:cNvSpPr>
          <p:nvPr>
            <p:ph idx="1"/>
          </p:nvPr>
        </p:nvSpPr>
        <p:spPr>
          <a:xfrm>
            <a:off x="609798" y="1904504"/>
            <a:ext cx="10972407" cy="4115992"/>
          </a:xfrm>
          <a:prstGeom prst="rect">
            <a:avLst/>
          </a:prstGeom>
        </p:spPr>
        <p:txBody>
          <a:bodyPr lIns="76197" tIns="38098" rIns="76197" bIns="3809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798" y="6245521"/>
            <a:ext cx="2844407" cy="475380"/>
          </a:xfrm>
          <a:prstGeom prst="rect">
            <a:avLst/>
          </a:prstGeom>
          <a:ln/>
        </p:spPr>
        <p:txBody>
          <a:bodyPr lIns="76197" tIns="38098" rIns="76197" bIns="38098"/>
          <a:lstStyle>
            <a:lvl1pPr>
              <a:defRPr/>
            </a:lvl1pPr>
          </a:lstStyle>
          <a:p>
            <a:fld id="{D4AFF008-5BF9-4A92-A9E0-F779A73EC240}" type="datetimeFigureOut">
              <a:rPr lang="en-US" smtClean="0"/>
              <a:t>5/19/2020</a:t>
            </a:fld>
            <a:endParaRPr lang="en-US"/>
          </a:p>
        </p:txBody>
      </p:sp>
      <p:sp>
        <p:nvSpPr>
          <p:cNvPr id="5" name="Rectangle 5"/>
          <p:cNvSpPr>
            <a:spLocks noGrp="1" noChangeArrowheads="1"/>
          </p:cNvSpPr>
          <p:nvPr>
            <p:ph type="ftr" sz="quarter" idx="11"/>
          </p:nvPr>
        </p:nvSpPr>
        <p:spPr>
          <a:xfrm>
            <a:off x="4166290" y="6245521"/>
            <a:ext cx="3859423" cy="475380"/>
          </a:xfrm>
          <a:prstGeom prst="rect">
            <a:avLst/>
          </a:prstGeom>
          <a:ln/>
        </p:spPr>
        <p:txBody>
          <a:bodyPr lIns="76197" tIns="38098" rIns="76197" bIns="38098"/>
          <a:lstStyle>
            <a:lvl1pPr>
              <a:defRPr/>
            </a:lvl1pPr>
          </a:lstStyle>
          <a:p>
            <a:endParaRPr lang="en-US"/>
          </a:p>
        </p:txBody>
      </p:sp>
      <p:sp>
        <p:nvSpPr>
          <p:cNvPr id="6" name="Rectangle 6"/>
          <p:cNvSpPr>
            <a:spLocks noGrp="1" noChangeArrowheads="1"/>
          </p:cNvSpPr>
          <p:nvPr>
            <p:ph type="sldNum" sz="quarter" idx="12"/>
          </p:nvPr>
        </p:nvSpPr>
        <p:spPr>
          <a:xfrm>
            <a:off x="8737798" y="6245521"/>
            <a:ext cx="2844407" cy="475380"/>
          </a:xfrm>
          <a:prstGeom prst="rect">
            <a:avLst/>
          </a:prstGeom>
          <a:ln/>
        </p:spPr>
        <p:txBody>
          <a:bodyPr lIns="76197" tIns="38098" rIns="76197" bIns="38098"/>
          <a:lstStyle>
            <a:lvl1pPr>
              <a:defRPr/>
            </a:lvl1pPr>
          </a:lstStyle>
          <a:p>
            <a:fld id="{626BF77D-9C50-4CDD-8C25-7B46A8B31649}" type="slidenum">
              <a:rPr lang="en-US" smtClean="0"/>
              <a:t>‹#›</a:t>
            </a:fld>
            <a:endParaRPr lang="en-US"/>
          </a:p>
        </p:txBody>
      </p:sp>
    </p:spTree>
    <p:extLst>
      <p:ext uri="{BB962C8B-B14F-4D97-AF65-F5344CB8AC3E}">
        <p14:creationId xmlns:p14="http://schemas.microsoft.com/office/powerpoint/2010/main" val="1307811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02-1.png"/>
          <p:cNvPicPr>
            <a:picLocks noChangeAspect="1"/>
          </p:cNvPicPr>
          <p:nvPr/>
        </p:nvPicPr>
        <p:blipFill>
          <a:blip r:embed="rId5" cstate="print"/>
          <a:stretch>
            <a:fillRect/>
          </a:stretch>
        </p:blipFill>
        <p:spPr>
          <a:xfrm>
            <a:off x="0" y="0"/>
            <a:ext cx="12192000" cy="6858000"/>
          </a:xfrm>
          <a:prstGeom prst="rect">
            <a:avLst/>
          </a:prstGeom>
        </p:spPr>
      </p:pic>
      <p:sp>
        <p:nvSpPr>
          <p:cNvPr id="8" name="TextBox 7"/>
          <p:cNvSpPr txBox="1"/>
          <p:nvPr/>
        </p:nvSpPr>
        <p:spPr>
          <a:xfrm>
            <a:off x="4368800" y="6273801"/>
            <a:ext cx="4165600" cy="338554"/>
          </a:xfrm>
          <a:prstGeom prst="rect">
            <a:avLst/>
          </a:prstGeom>
          <a:noFill/>
        </p:spPr>
        <p:txBody>
          <a:bodyPr wrap="square" rtlCol="0">
            <a:spAutoFit/>
          </a:bodyPr>
          <a:lstStyle/>
          <a:p>
            <a:r>
              <a:rPr lang="en-US" sz="1600" b="1" dirty="0" smtClean="0">
                <a:solidFill>
                  <a:schemeClr val="tx1">
                    <a:lumMod val="75000"/>
                    <a:lumOff val="25000"/>
                  </a:schemeClr>
                </a:solidFill>
                <a:latin typeface="Lato" pitchFamily="34" charset="0"/>
              </a:rPr>
              <a:t>www.lexnimble.in |  www.lexnimble.com</a:t>
            </a:r>
            <a:endParaRPr lang="en-US" sz="1600" b="1" dirty="0">
              <a:solidFill>
                <a:schemeClr val="tx1">
                  <a:lumMod val="75000"/>
                  <a:lumOff val="25000"/>
                </a:schemeClr>
              </a:solidFill>
              <a:latin typeface="Lato" pitchFamily="34" charset="0"/>
            </a:endParaRPr>
          </a:p>
        </p:txBody>
      </p:sp>
    </p:spTree>
    <p:extLst>
      <p:ext uri="{BB962C8B-B14F-4D97-AF65-F5344CB8AC3E}">
        <p14:creationId xmlns:p14="http://schemas.microsoft.com/office/powerpoint/2010/main" val="2425407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28000" y="6375401"/>
            <a:ext cx="4165600" cy="338554"/>
          </a:xfrm>
          <a:prstGeom prst="rect">
            <a:avLst/>
          </a:prstGeom>
          <a:noFill/>
        </p:spPr>
        <p:txBody>
          <a:bodyPr wrap="square" rtlCol="0">
            <a:spAutoFit/>
          </a:bodyPr>
          <a:lstStyle/>
          <a:p>
            <a:r>
              <a:rPr lang="en-US" sz="1600" b="1" dirty="0">
                <a:solidFill>
                  <a:schemeClr val="bg1"/>
                </a:solidFill>
                <a:latin typeface="Lato" pitchFamily="34" charset="0"/>
              </a:rPr>
              <a:t>www.lexnimble.in |  www.lexnimble.com</a:t>
            </a:r>
          </a:p>
        </p:txBody>
      </p:sp>
      <p:pic>
        <p:nvPicPr>
          <p:cNvPr id="11" name="Picture 10" descr="template icon.png"/>
          <p:cNvPicPr>
            <a:picLocks noChangeAspect="1"/>
          </p:cNvPicPr>
          <p:nvPr/>
        </p:nvPicPr>
        <p:blipFill>
          <a:blip r:embed="rId2" cstate="print"/>
          <a:stretch>
            <a:fillRect/>
          </a:stretch>
        </p:blipFill>
        <p:spPr>
          <a:xfrm>
            <a:off x="6022848" y="3357880"/>
            <a:ext cx="146304" cy="142240"/>
          </a:xfrm>
          <a:prstGeom prst="rect">
            <a:avLst/>
          </a:prstGeom>
        </p:spPr>
      </p:pic>
      <p:pic>
        <p:nvPicPr>
          <p:cNvPr id="12" name="Picture 11" descr="template icon.png"/>
          <p:cNvPicPr>
            <a:picLocks noChangeAspect="1"/>
          </p:cNvPicPr>
          <p:nvPr/>
        </p:nvPicPr>
        <p:blipFill>
          <a:blip r:embed="rId3" cstate="print"/>
          <a:stretch>
            <a:fillRect/>
          </a:stretch>
        </p:blipFill>
        <p:spPr>
          <a:xfrm>
            <a:off x="7924800" y="6482643"/>
            <a:ext cx="203200" cy="197556"/>
          </a:xfrm>
          <a:prstGeom prst="rect">
            <a:avLst/>
          </a:prstGeom>
        </p:spPr>
      </p:pic>
      <p:pic>
        <p:nvPicPr>
          <p:cNvPr id="17" name="Picture 16" descr="template2-new 2.png"/>
          <p:cNvPicPr>
            <a:picLocks noChangeAspect="1"/>
          </p:cNvPicPr>
          <p:nvPr/>
        </p:nvPicPr>
        <p:blipFill>
          <a:blip r:embed="rId4" cstate="print"/>
          <a:stretch>
            <a:fillRect/>
          </a:stretch>
        </p:blipFill>
        <p:spPr>
          <a:xfrm>
            <a:off x="0" y="0"/>
            <a:ext cx="12192000" cy="6858000"/>
          </a:xfrm>
          <a:prstGeom prst="rect">
            <a:avLst/>
          </a:prstGeom>
        </p:spPr>
      </p:pic>
      <p:pic>
        <p:nvPicPr>
          <p:cNvPr id="18" name="Picture 17" descr="LexNimblesolutions_logo.png"/>
          <p:cNvPicPr>
            <a:picLocks noChangeAspect="1"/>
          </p:cNvPicPr>
          <p:nvPr/>
        </p:nvPicPr>
        <p:blipFill>
          <a:blip r:embed="rId5" cstate="print"/>
          <a:stretch>
            <a:fillRect/>
          </a:stretch>
        </p:blipFill>
        <p:spPr>
          <a:xfrm>
            <a:off x="0" y="685800"/>
            <a:ext cx="2336800" cy="1000443"/>
          </a:xfrm>
          <a:prstGeom prst="rect">
            <a:avLst/>
          </a:prstGeom>
        </p:spPr>
      </p:pic>
      <p:pic>
        <p:nvPicPr>
          <p:cNvPr id="19" name="Picture 18" descr="Logo_LexQ.png"/>
          <p:cNvPicPr>
            <a:picLocks noChangeAspect="1"/>
          </p:cNvPicPr>
          <p:nvPr/>
        </p:nvPicPr>
        <p:blipFill>
          <a:blip r:embed="rId6" cstate="print"/>
          <a:stretch>
            <a:fillRect/>
          </a:stretch>
        </p:blipFill>
        <p:spPr>
          <a:xfrm>
            <a:off x="10191261" y="4851400"/>
            <a:ext cx="1910428" cy="1117600"/>
          </a:xfrm>
          <a:prstGeom prst="rect">
            <a:avLst/>
          </a:prstGeom>
        </p:spPr>
      </p:pic>
      <p:sp>
        <p:nvSpPr>
          <p:cNvPr id="20" name="TextBox 19"/>
          <p:cNvSpPr txBox="1"/>
          <p:nvPr/>
        </p:nvSpPr>
        <p:spPr>
          <a:xfrm>
            <a:off x="3005370" y="441189"/>
            <a:ext cx="8839200" cy="646331"/>
          </a:xfrm>
          <a:prstGeom prst="rect">
            <a:avLst/>
          </a:prstGeom>
          <a:noFill/>
        </p:spPr>
        <p:txBody>
          <a:bodyPr wrap="square" rtlCol="0">
            <a:spAutoFit/>
          </a:bodyPr>
          <a:lstStyle/>
          <a:p>
            <a:pPr algn="r"/>
            <a:r>
              <a:rPr lang="en-US" sz="3600" b="1" dirty="0">
                <a:solidFill>
                  <a:schemeClr val="bg1"/>
                </a:solidFill>
                <a:ea typeface="ＭＳ Ｐゴシック" charset="-128"/>
              </a:rPr>
              <a:t>Lean Six Sigma Consulting   </a:t>
            </a:r>
          </a:p>
        </p:txBody>
      </p:sp>
      <p:sp>
        <p:nvSpPr>
          <p:cNvPr id="24" name="TextBox 23"/>
          <p:cNvSpPr txBox="1"/>
          <p:nvPr/>
        </p:nvSpPr>
        <p:spPr>
          <a:xfrm>
            <a:off x="8026400" y="6273801"/>
            <a:ext cx="4165600" cy="338554"/>
          </a:xfrm>
          <a:prstGeom prst="rect">
            <a:avLst/>
          </a:prstGeom>
          <a:noFill/>
        </p:spPr>
        <p:txBody>
          <a:bodyPr wrap="square" rtlCol="0">
            <a:spAutoFit/>
          </a:bodyPr>
          <a:lstStyle/>
          <a:p>
            <a:r>
              <a:rPr lang="en-US" sz="1600" b="1" dirty="0">
                <a:solidFill>
                  <a:schemeClr val="bg1"/>
                </a:solidFill>
                <a:latin typeface="Lato" pitchFamily="34" charset="0"/>
              </a:rPr>
              <a:t>www.lexnimble.in |  www.lexnimble.com</a:t>
            </a:r>
          </a:p>
        </p:txBody>
      </p:sp>
    </p:spTree>
    <p:extLst>
      <p:ext uri="{BB962C8B-B14F-4D97-AF65-F5344CB8AC3E}">
        <p14:creationId xmlns:p14="http://schemas.microsoft.com/office/powerpoint/2010/main" val="139624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429"/>
            <a:ext cx="10972407" cy="825516"/>
          </a:xfrm>
        </p:spPr>
        <p:txBody>
          <a:bodyPr/>
          <a:lstStyle/>
          <a:p>
            <a:pPr algn="l"/>
            <a:r>
              <a:rPr lang="en-US" sz="3600" b="1" dirty="0"/>
              <a:t>Sigma Consulting Services</a:t>
            </a:r>
            <a:endParaRPr lang="en-US" sz="3600" dirty="0"/>
          </a:p>
        </p:txBody>
      </p:sp>
      <p:sp>
        <p:nvSpPr>
          <p:cNvPr id="3" name="Content Placeholder 2"/>
          <p:cNvSpPr>
            <a:spLocks noGrp="1"/>
          </p:cNvSpPr>
          <p:nvPr>
            <p:ph idx="1"/>
          </p:nvPr>
        </p:nvSpPr>
        <p:spPr>
          <a:xfrm>
            <a:off x="360416" y="1331849"/>
            <a:ext cx="10972407" cy="4115992"/>
          </a:xfrm>
        </p:spPr>
        <p:txBody>
          <a:bodyPr/>
          <a:lstStyle/>
          <a:p>
            <a:pPr marL="0" indent="0">
              <a:buNone/>
            </a:pPr>
            <a:r>
              <a:rPr lang="en-US" sz="3200" dirty="0" err="1" smtClean="0"/>
              <a:t>LexNimble</a:t>
            </a:r>
            <a:r>
              <a:rPr lang="en-US" sz="3200" dirty="0" smtClean="0"/>
              <a:t> Solutions is </a:t>
            </a:r>
            <a:r>
              <a:rPr lang="en-US" sz="3200" dirty="0"/>
              <a:t>expertise in providing consulting and training for various business improvement (Lean &amp; Six Sigma), management systems (ISO Standards) and project management</a:t>
            </a:r>
            <a:r>
              <a:rPr lang="en-US" sz="3200" dirty="0" smtClean="0"/>
              <a:t>.</a:t>
            </a:r>
            <a:endParaRPr lang="en-US" sz="3200" dirty="0"/>
          </a:p>
          <a:p>
            <a:pPr marL="0" indent="0">
              <a:buNone/>
            </a:pPr>
            <a:r>
              <a:rPr lang="en-US" sz="3200" dirty="0"/>
              <a:t>More importantly, </a:t>
            </a:r>
            <a:r>
              <a:rPr lang="en-US" sz="3200" dirty="0" err="1"/>
              <a:t>LexNimble</a:t>
            </a:r>
            <a:r>
              <a:rPr lang="en-US" sz="3200" dirty="0"/>
              <a:t> is an expert in Lean Six Sigma Training &amp; Consulting and it has worked extensively on a range of business efficiency issues as well.</a:t>
            </a:r>
          </a:p>
          <a:p>
            <a:endParaRPr lang="en-US" dirty="0"/>
          </a:p>
        </p:txBody>
      </p:sp>
    </p:spTree>
    <p:extLst>
      <p:ext uri="{BB962C8B-B14F-4D97-AF65-F5344CB8AC3E}">
        <p14:creationId xmlns:p14="http://schemas.microsoft.com/office/powerpoint/2010/main" val="168967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280"/>
            <a:ext cx="10972407" cy="760861"/>
          </a:xfrm>
        </p:spPr>
        <p:txBody>
          <a:bodyPr/>
          <a:lstStyle/>
          <a:p>
            <a:pPr algn="l"/>
            <a:r>
              <a:rPr lang="en-US" sz="3600" b="1" dirty="0"/>
              <a:t>Over</a:t>
            </a:r>
            <a:r>
              <a:rPr lang="en-US" sz="3600" dirty="0" smtClean="0"/>
              <a:t> </a:t>
            </a:r>
            <a:r>
              <a:rPr lang="en-US" sz="3600" b="1" dirty="0"/>
              <a:t>View</a:t>
            </a:r>
          </a:p>
        </p:txBody>
      </p:sp>
      <p:sp>
        <p:nvSpPr>
          <p:cNvPr id="3" name="Content Placeholder 2"/>
          <p:cNvSpPr>
            <a:spLocks noGrp="1"/>
          </p:cNvSpPr>
          <p:nvPr>
            <p:ph idx="1"/>
          </p:nvPr>
        </p:nvSpPr>
        <p:spPr>
          <a:xfrm>
            <a:off x="194162" y="1156358"/>
            <a:ext cx="10972407" cy="4115992"/>
          </a:xfrm>
        </p:spPr>
        <p:txBody>
          <a:bodyPr/>
          <a:lstStyle/>
          <a:p>
            <a:pPr marL="0" indent="0">
              <a:buNone/>
            </a:pPr>
            <a:r>
              <a:rPr lang="en-US" sz="3200" dirty="0"/>
              <a:t>Lean Six Sigma is a blend of two </a:t>
            </a:r>
            <a:r>
              <a:rPr lang="en-US" sz="3200" dirty="0" smtClean="0"/>
              <a:t>concepts: Lean, which </a:t>
            </a:r>
            <a:r>
              <a:rPr lang="en-US" sz="3200" dirty="0"/>
              <a:t>is aimed at reducing waste by breaking down processes and separating waste from value, </a:t>
            </a:r>
            <a:r>
              <a:rPr lang="en-US" sz="3200" dirty="0" smtClean="0"/>
              <a:t>and Six Sigma, </a:t>
            </a:r>
            <a:r>
              <a:rPr lang="en-US" sz="3200" dirty="0"/>
              <a:t>which reduces process variation and errors by applying quality and statistical tools. Together they help companies reap the benefits of faster processes with lower cost and higher quality.</a:t>
            </a:r>
          </a:p>
        </p:txBody>
      </p:sp>
    </p:spTree>
    <p:extLst>
      <p:ext uri="{BB962C8B-B14F-4D97-AF65-F5344CB8AC3E}">
        <p14:creationId xmlns:p14="http://schemas.microsoft.com/office/powerpoint/2010/main" val="68975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855"/>
            <a:ext cx="12192000" cy="766618"/>
          </a:xfrm>
        </p:spPr>
        <p:txBody>
          <a:bodyPr>
            <a:noAutofit/>
          </a:bodyPr>
          <a:lstStyle/>
          <a:p>
            <a:pPr algn="l"/>
            <a:r>
              <a:rPr lang="en-US" sz="3600" b="1" dirty="0"/>
              <a:t>Our Lean Six Sigma Consulting Solution?</a:t>
            </a:r>
            <a:r>
              <a:rPr lang="en-US" sz="3600" dirty="0"/>
              <a:t/>
            </a:r>
            <a:br>
              <a:rPr lang="en-US" sz="3600" dirty="0"/>
            </a:br>
            <a:r>
              <a:rPr lang="en-US" sz="3600" b="1" dirty="0" smtClean="0"/>
              <a:t/>
            </a:r>
            <a:br>
              <a:rPr lang="en-US" sz="3600" b="1" dirty="0" smtClean="0"/>
            </a:br>
            <a:endParaRPr lang="en-US" sz="3600" dirty="0"/>
          </a:p>
        </p:txBody>
      </p:sp>
      <p:sp>
        <p:nvSpPr>
          <p:cNvPr id="3" name="Content Placeholder 2"/>
          <p:cNvSpPr>
            <a:spLocks noGrp="1"/>
          </p:cNvSpPr>
          <p:nvPr>
            <p:ph idx="1"/>
          </p:nvPr>
        </p:nvSpPr>
        <p:spPr>
          <a:xfrm>
            <a:off x="247072" y="1108363"/>
            <a:ext cx="11483109" cy="5486401"/>
          </a:xfrm>
        </p:spPr>
        <p:txBody>
          <a:bodyPr>
            <a:normAutofit fontScale="77500" lnSpcReduction="20000"/>
          </a:bodyPr>
          <a:lstStyle/>
          <a:p>
            <a:pPr marL="0" indent="0">
              <a:buNone/>
            </a:pPr>
            <a:r>
              <a:rPr lang="en-US" sz="4000" dirty="0" smtClean="0"/>
              <a:t>Training</a:t>
            </a:r>
            <a:r>
              <a:rPr lang="en-US" sz="4000" dirty="0"/>
              <a:t>: We offer </a:t>
            </a:r>
            <a:r>
              <a:rPr lang="en-US" sz="4000" dirty="0" smtClean="0"/>
              <a:t>three </a:t>
            </a:r>
            <a:r>
              <a:rPr lang="en-US" sz="4000" dirty="0"/>
              <a:t>training courses for Lean Six Sigma to help you achieve a LSS culture in your organization</a:t>
            </a:r>
            <a:r>
              <a:rPr lang="en-US" sz="4000" dirty="0" smtClean="0"/>
              <a:t>:</a:t>
            </a:r>
            <a:endParaRPr lang="en-US" sz="4000" dirty="0"/>
          </a:p>
          <a:p>
            <a:pPr marL="0" indent="0">
              <a:buNone/>
            </a:pPr>
            <a:r>
              <a:rPr lang="en-US" sz="4000" dirty="0"/>
              <a:t>Yellow belt</a:t>
            </a:r>
            <a:r>
              <a:rPr lang="en-US" sz="4000" dirty="0" smtClean="0"/>
              <a:t>: Through </a:t>
            </a:r>
            <a:r>
              <a:rPr lang="en-US" sz="4000" dirty="0"/>
              <a:t>this complete course you will learn the fundamental elements of the yellow belt certification. You will understand and apply the concepts and techniques required for successful process improvement as well as their impact on any organization: Higher quality, lower costs and improved customer satisfaction</a:t>
            </a:r>
            <a:r>
              <a:rPr lang="en-US" sz="4000" dirty="0" smtClean="0"/>
              <a:t>.</a:t>
            </a:r>
          </a:p>
          <a:p>
            <a:pPr marL="0" indent="0">
              <a:buNone/>
            </a:pPr>
            <a:r>
              <a:rPr lang="en-US" sz="4000" dirty="0"/>
              <a:t>Green Belt: This course trains and certifies your employees to work on Six Sigma projects. It provides the statistical skills needed for process improvement. </a:t>
            </a:r>
          </a:p>
          <a:p>
            <a:pPr marL="0" indent="0">
              <a:buNone/>
            </a:pPr>
            <a:r>
              <a:rPr lang="en-US" sz="4000" dirty="0"/>
              <a:t>Black Belt: This course trains and certifies the craft masters and knowledge leaders of Lean Six Sigma projects.  </a:t>
            </a:r>
          </a:p>
          <a:p>
            <a:pPr marL="0" indent="0">
              <a:buNone/>
            </a:pPr>
            <a:endParaRPr lang="en-US" dirty="0"/>
          </a:p>
        </p:txBody>
      </p:sp>
    </p:spTree>
    <p:extLst>
      <p:ext uri="{BB962C8B-B14F-4D97-AF65-F5344CB8AC3E}">
        <p14:creationId xmlns:p14="http://schemas.microsoft.com/office/powerpoint/2010/main" val="344231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129"/>
            <a:ext cx="12099636" cy="868218"/>
          </a:xfrm>
        </p:spPr>
        <p:txBody>
          <a:bodyPr>
            <a:normAutofit fontScale="90000"/>
          </a:bodyPr>
          <a:lstStyle/>
          <a:p>
            <a:pPr algn="l"/>
            <a:r>
              <a:rPr lang="en-US" sz="4000" b="1" dirty="0"/>
              <a:t>Lean Six Sigma consultants will help your </a:t>
            </a:r>
            <a:r>
              <a:rPr lang="en-US" sz="4000" b="1" dirty="0" smtClean="0"/>
              <a:t>organization :</a:t>
            </a:r>
            <a:r>
              <a:rPr lang="en-US" sz="4400" b="1" dirty="0"/>
              <a:t/>
            </a:r>
            <a:br>
              <a:rPr lang="en-US" sz="4400" b="1" dirty="0"/>
            </a:br>
            <a:r>
              <a:rPr lang="en-US" dirty="0" smtClean="0"/>
              <a:t/>
            </a:r>
            <a:br>
              <a:rPr lang="en-US" dirty="0" smtClean="0"/>
            </a:br>
            <a:endParaRPr lang="en-US" dirty="0"/>
          </a:p>
        </p:txBody>
      </p:sp>
      <p:sp>
        <p:nvSpPr>
          <p:cNvPr id="3" name="Content Placeholder 2"/>
          <p:cNvSpPr>
            <a:spLocks noGrp="1"/>
          </p:cNvSpPr>
          <p:nvPr>
            <p:ph idx="1"/>
          </p:nvPr>
        </p:nvSpPr>
        <p:spPr>
          <a:xfrm>
            <a:off x="434307" y="1174831"/>
            <a:ext cx="11443656" cy="4939642"/>
          </a:xfrm>
        </p:spPr>
        <p:txBody>
          <a:bodyPr>
            <a:normAutofit/>
          </a:bodyPr>
          <a:lstStyle/>
          <a:p>
            <a:r>
              <a:rPr lang="en-US" sz="3200" dirty="0" smtClean="0"/>
              <a:t>Decide </a:t>
            </a:r>
            <a:r>
              <a:rPr lang="en-US" sz="3200" dirty="0"/>
              <a:t>which deployment model best suits your environment.</a:t>
            </a:r>
          </a:p>
          <a:p>
            <a:r>
              <a:rPr lang="en-US" sz="3200" dirty="0"/>
              <a:t>Establish an effective governance structure.</a:t>
            </a:r>
          </a:p>
          <a:p>
            <a:r>
              <a:rPr lang="en-US" sz="3200" dirty="0"/>
              <a:t>Identify opportunities (areas of focus) for applying the methodologies to enhance business performance.</a:t>
            </a:r>
          </a:p>
          <a:p>
            <a:r>
              <a:rPr lang="en-US" sz="3200" dirty="0"/>
              <a:t>Select projects within the areas of focus.</a:t>
            </a:r>
          </a:p>
          <a:p>
            <a:r>
              <a:rPr lang="en-US" sz="3200" dirty="0"/>
              <a:t>Train and coach your staff to correctly apply the tools.</a:t>
            </a:r>
          </a:p>
          <a:p>
            <a:r>
              <a:rPr lang="en-US" sz="3200" dirty="0"/>
              <a:t>Monitor the overall performance of your Lean Six Sigma initiative, and identify opportunities for improvement.</a:t>
            </a:r>
          </a:p>
          <a:p>
            <a:endParaRPr lang="en-US" dirty="0"/>
          </a:p>
        </p:txBody>
      </p:sp>
    </p:spTree>
    <p:extLst>
      <p:ext uri="{BB962C8B-B14F-4D97-AF65-F5344CB8AC3E}">
        <p14:creationId xmlns:p14="http://schemas.microsoft.com/office/powerpoint/2010/main" val="329474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017" y="1062182"/>
            <a:ext cx="10972407" cy="4115992"/>
          </a:xfrm>
        </p:spPr>
        <p:txBody>
          <a:bodyPr/>
          <a:lstStyle/>
          <a:p>
            <a:r>
              <a:rPr lang="en-US" sz="3600" dirty="0" smtClean="0"/>
              <a:t>Create </a:t>
            </a:r>
            <a:r>
              <a:rPr lang="en-US" sz="3600" dirty="0"/>
              <a:t>and circulate the shared vision for smooth Six Sigma journey</a:t>
            </a:r>
          </a:p>
          <a:p>
            <a:r>
              <a:rPr lang="en-US" sz="3600" dirty="0"/>
              <a:t>Incorporate the required changes in the working culture</a:t>
            </a:r>
          </a:p>
          <a:p>
            <a:r>
              <a:rPr lang="en-US" sz="3600" dirty="0"/>
              <a:t>Establish the framework for optimized interventions in line of priority</a:t>
            </a:r>
          </a:p>
          <a:p>
            <a:r>
              <a:rPr lang="en-US" sz="3600" dirty="0"/>
              <a:t>Develop the requisite capabilities within organization</a:t>
            </a:r>
          </a:p>
          <a:p>
            <a:r>
              <a:rPr lang="en-US" sz="3600" dirty="0"/>
              <a:t>Manage the implementation of new policies in challenging environment …..</a:t>
            </a:r>
          </a:p>
          <a:p>
            <a:endParaRPr lang="en-US" dirty="0"/>
          </a:p>
        </p:txBody>
      </p:sp>
      <p:sp>
        <p:nvSpPr>
          <p:cNvPr id="4" name="Title 1"/>
          <p:cNvSpPr>
            <a:spLocks noGrp="1"/>
          </p:cNvSpPr>
          <p:nvPr>
            <p:ph type="title"/>
          </p:nvPr>
        </p:nvSpPr>
        <p:spPr>
          <a:xfrm>
            <a:off x="0" y="321276"/>
            <a:ext cx="10972800" cy="1062038"/>
          </a:xfrm>
        </p:spPr>
        <p:txBody>
          <a:bodyPr>
            <a:normAutofit fontScale="90000"/>
          </a:bodyPr>
          <a:lstStyle/>
          <a:p>
            <a:pPr algn="l"/>
            <a:r>
              <a:rPr lang="en-US" sz="4000" b="1" dirty="0"/>
              <a:t>Lean Six Sigma consultants will help your </a:t>
            </a:r>
            <a:r>
              <a:rPr lang="en-US" sz="4000" b="1" dirty="0" smtClean="0"/>
              <a:t>organization :</a:t>
            </a:r>
            <a:r>
              <a:rPr lang="en-US" sz="4400" b="1" dirty="0"/>
              <a:t/>
            </a:r>
            <a:br>
              <a:rPr lang="en-US" sz="4400" b="1" dirty="0"/>
            </a:br>
            <a:r>
              <a:rPr lang="en-US" dirty="0" smtClean="0"/>
              <a:t/>
            </a:r>
            <a:br>
              <a:rPr lang="en-US" dirty="0" smtClean="0"/>
            </a:br>
            <a:endParaRPr lang="en-US" dirty="0"/>
          </a:p>
        </p:txBody>
      </p:sp>
    </p:spTree>
    <p:extLst>
      <p:ext uri="{BB962C8B-B14F-4D97-AF65-F5344CB8AC3E}">
        <p14:creationId xmlns:p14="http://schemas.microsoft.com/office/powerpoint/2010/main" val="366386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56"/>
            <a:ext cx="11353800" cy="748147"/>
          </a:xfrm>
        </p:spPr>
        <p:txBody>
          <a:bodyPr>
            <a:normAutofit fontScale="90000"/>
          </a:bodyPr>
          <a:lstStyle/>
          <a:p>
            <a:pPr algn="l"/>
            <a:r>
              <a:rPr lang="en-US" sz="4000" b="1" dirty="0"/>
              <a:t>Sigma </a:t>
            </a:r>
            <a:r>
              <a:rPr lang="en-US" sz="4000" b="1" dirty="0" smtClean="0"/>
              <a:t>Consulting Services</a:t>
            </a:r>
            <a:r>
              <a:rPr lang="en-US" b="1" dirty="0" smtClean="0"/>
              <a:t/>
            </a:r>
            <a:br>
              <a:rPr lang="en-US" b="1" dirty="0" smtClean="0"/>
            </a:br>
            <a:r>
              <a:rPr lang="en-US" b="1" dirty="0"/>
              <a:t/>
            </a:r>
            <a:br>
              <a:rPr lang="en-US" b="1" dirty="0"/>
            </a:br>
            <a:endParaRPr lang="en-US" dirty="0"/>
          </a:p>
        </p:txBody>
      </p:sp>
      <p:sp>
        <p:nvSpPr>
          <p:cNvPr id="3" name="Content Placeholder 2"/>
          <p:cNvSpPr>
            <a:spLocks noGrp="1"/>
          </p:cNvSpPr>
          <p:nvPr>
            <p:ph idx="1"/>
          </p:nvPr>
        </p:nvSpPr>
        <p:spPr>
          <a:xfrm>
            <a:off x="419100" y="1308388"/>
            <a:ext cx="10515600" cy="4351338"/>
          </a:xfrm>
        </p:spPr>
        <p:txBody>
          <a:bodyPr>
            <a:normAutofit fontScale="62500" lnSpcReduction="20000"/>
          </a:bodyPr>
          <a:lstStyle/>
          <a:p>
            <a:r>
              <a:rPr lang="en-US" dirty="0"/>
              <a:t>Our consultancy prides itself in delivering most efficient and effective solutions to any medium and large sized business using DMAIC (Define, Measure, </a:t>
            </a:r>
            <a:r>
              <a:rPr lang="en-US" dirty="0" err="1"/>
              <a:t>Analyse</a:t>
            </a:r>
            <a:r>
              <a:rPr lang="en-US" dirty="0"/>
              <a:t> and Improve) methodology for any problem solving.</a:t>
            </a:r>
          </a:p>
          <a:p>
            <a:r>
              <a:rPr lang="en-US" dirty="0"/>
              <a:t>With Six Sigma Consulting  principles we can assist your </a:t>
            </a:r>
            <a:r>
              <a:rPr lang="en-US" dirty="0" err="1"/>
              <a:t>organisation</a:t>
            </a:r>
            <a:r>
              <a:rPr lang="en-US" dirty="0"/>
              <a:t> with following services:</a:t>
            </a:r>
          </a:p>
          <a:p>
            <a:r>
              <a:rPr lang="en-US" b="1" dirty="0" smtClean="0"/>
              <a:t>Increasing </a:t>
            </a:r>
            <a:r>
              <a:rPr lang="en-US" b="1" dirty="0"/>
              <a:t>revenue &amp; profits </a:t>
            </a:r>
            <a:r>
              <a:rPr lang="en-US" dirty="0" smtClean="0"/>
              <a:t>by </a:t>
            </a:r>
            <a:r>
              <a:rPr lang="en-US" dirty="0"/>
              <a:t>applying business improvement strategies using data and listening to the voice of your customers</a:t>
            </a:r>
            <a:r>
              <a:rPr lang="en-US" dirty="0" smtClean="0"/>
              <a:t>.</a:t>
            </a:r>
            <a:endParaRPr lang="en-US" dirty="0"/>
          </a:p>
          <a:p>
            <a:r>
              <a:rPr lang="en-US" dirty="0"/>
              <a:t>Expand market reach &amp; implement an effective marketing approach using </a:t>
            </a:r>
            <a:r>
              <a:rPr lang="en-US" b="1" dirty="0"/>
              <a:t>6 Sigma’s own DMAIC system</a:t>
            </a:r>
            <a:endParaRPr lang="en-US" dirty="0"/>
          </a:p>
          <a:p>
            <a:r>
              <a:rPr lang="en-US" dirty="0"/>
              <a:t>Assist with </a:t>
            </a:r>
            <a:r>
              <a:rPr lang="en-US" b="1" dirty="0"/>
              <a:t>project management consulting</a:t>
            </a:r>
            <a:r>
              <a:rPr lang="en-US" dirty="0"/>
              <a:t> by implementing relevant processes</a:t>
            </a:r>
            <a:r>
              <a:rPr lang="en-US" b="1" dirty="0"/>
              <a:t>, </a:t>
            </a:r>
            <a:r>
              <a:rPr lang="en-US" dirty="0"/>
              <a:t>solutions and automation using cloud based tools</a:t>
            </a:r>
          </a:p>
          <a:p>
            <a:endParaRPr lang="en-US" dirty="0"/>
          </a:p>
        </p:txBody>
      </p:sp>
    </p:spTree>
    <p:extLst>
      <p:ext uri="{BB962C8B-B14F-4D97-AF65-F5344CB8AC3E}">
        <p14:creationId xmlns:p14="http://schemas.microsoft.com/office/powerpoint/2010/main" val="219624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397000"/>
            <a:ext cx="10972407" cy="1384416"/>
          </a:xfrm>
        </p:spPr>
        <p:txBody>
          <a:bodyPr/>
          <a:lstStyle/>
          <a:p>
            <a:pPr>
              <a:defRPr/>
            </a:pPr>
            <a:r>
              <a:rPr lang="en-US" b="1" dirty="0" smtClean="0">
                <a:latin typeface="Calibri" panose="020F0502020204030204" pitchFamily="34" charset="0"/>
              </a:rPr>
              <a:t/>
            </a:r>
            <a:br>
              <a:rPr lang="en-US" b="1" dirty="0" smtClean="0">
                <a:latin typeface="Calibri" panose="020F0502020204030204" pitchFamily="34" charset="0"/>
              </a:rPr>
            </a:br>
            <a:endParaRPr lang="en-US" dirty="0" smtClean="0">
              <a:ea typeface="ＭＳ Ｐゴシック" charset="-128"/>
            </a:endParaRPr>
          </a:p>
        </p:txBody>
      </p:sp>
      <p:sp>
        <p:nvSpPr>
          <p:cNvPr id="3" name="Content Placeholder 2"/>
          <p:cNvSpPr>
            <a:spLocks noGrp="1"/>
          </p:cNvSpPr>
          <p:nvPr>
            <p:ph idx="1"/>
          </p:nvPr>
        </p:nvSpPr>
        <p:spPr>
          <a:xfrm>
            <a:off x="711201" y="2616200"/>
            <a:ext cx="10972407" cy="1677096"/>
          </a:xfrm>
        </p:spPr>
        <p:txBody>
          <a:bodyPr/>
          <a:lstStyle/>
          <a:p>
            <a:pPr algn="ctr">
              <a:buFontTx/>
              <a:buNone/>
              <a:defRPr/>
            </a:pPr>
            <a:endParaRPr lang="en-US" dirty="0" smtClean="0">
              <a:ea typeface="ＭＳ Ｐゴシック" charset="-128"/>
            </a:endParaRPr>
          </a:p>
          <a:p>
            <a:pPr algn="ctr">
              <a:buFontTx/>
              <a:buNone/>
              <a:defRPr/>
            </a:pPr>
            <a:r>
              <a:rPr lang="en-US" b="1" dirty="0" smtClean="0">
                <a:ea typeface="ＭＳ Ｐゴシック" charset="-128"/>
              </a:rPr>
              <a:t>Thank You!!</a:t>
            </a:r>
          </a:p>
          <a:p>
            <a:pPr algn="ctr">
              <a:buFontTx/>
              <a:buNone/>
              <a:defRPr/>
            </a:pPr>
            <a:r>
              <a:rPr lang="en-US" dirty="0" smtClean="0">
                <a:ea typeface="ＭＳ Ｐゴシック" charset="-128"/>
              </a:rPr>
              <a:t>				</a:t>
            </a:r>
          </a:p>
          <a:p>
            <a:pPr algn="ctr">
              <a:buFontTx/>
              <a:buNone/>
              <a:defRPr/>
            </a:pPr>
            <a:r>
              <a:rPr lang="en-US" dirty="0" smtClean="0">
                <a:ea typeface="ＭＳ Ｐゴシック" charset="-128"/>
              </a:rPr>
              <a:t>					</a:t>
            </a:r>
            <a:endParaRPr lang="en-US" sz="3067" dirty="0">
              <a:ea typeface="ＭＳ Ｐゴシック" charset="-128"/>
            </a:endParaRPr>
          </a:p>
        </p:txBody>
      </p:sp>
      <p:sp>
        <p:nvSpPr>
          <p:cNvPr id="4" name="Content Placeholder 2"/>
          <p:cNvSpPr txBox="1">
            <a:spLocks/>
          </p:cNvSpPr>
          <p:nvPr/>
        </p:nvSpPr>
        <p:spPr>
          <a:xfrm>
            <a:off x="765787" y="3733800"/>
            <a:ext cx="10972407" cy="2954845"/>
          </a:xfrm>
          <a:prstGeom prst="rect">
            <a:avLst/>
          </a:prstGeom>
        </p:spPr>
        <p:txBody>
          <a:bodyPr lIns="101596" tIns="50797" rIns="101596" bIns="50797"/>
          <a:lstStyle/>
          <a:p>
            <a:pPr marL="457189" indent="-457189" algn="ctr" defTabSz="1219170">
              <a:spcBef>
                <a:spcPct val="20000"/>
              </a:spcBef>
              <a:defRPr/>
            </a:pPr>
            <a:endParaRPr lang="en-US" sz="4267" dirty="0">
              <a:ea typeface="ＭＳ Ｐゴシック" charset="-128"/>
            </a:endParaRPr>
          </a:p>
          <a:p>
            <a:pPr marL="457189" indent="-457189" algn="ctr" defTabSz="1219170">
              <a:spcBef>
                <a:spcPct val="20000"/>
              </a:spcBef>
              <a:defRPr/>
            </a:pPr>
            <a:r>
              <a:rPr lang="en-US" sz="4267" dirty="0">
                <a:ea typeface="ＭＳ Ｐゴシック" charset="-128"/>
              </a:rPr>
              <a:t>							</a:t>
            </a:r>
          </a:p>
          <a:p>
            <a:pPr marL="457189" indent="-457189" algn="ctr" defTabSz="1219170">
              <a:spcBef>
                <a:spcPct val="20000"/>
              </a:spcBef>
              <a:defRPr/>
            </a:pPr>
            <a:endParaRPr lang="en-US" sz="4267" dirty="0">
              <a:ea typeface="ＭＳ Ｐゴシック" charset="-128"/>
            </a:endParaRPr>
          </a:p>
          <a:p>
            <a:pPr marL="457189" indent="-457189" algn="ctr" defTabSz="1219170">
              <a:spcBef>
                <a:spcPct val="20000"/>
              </a:spcBef>
              <a:defRPr/>
            </a:pPr>
            <a:r>
              <a:rPr lang="en-US" sz="4267" dirty="0">
                <a:ea typeface="ＭＳ Ｐゴシック" charset="-128"/>
              </a:rPr>
              <a:t>				</a:t>
            </a:r>
          </a:p>
          <a:p>
            <a:pPr marL="457189" indent="-457189" algn="ctr" defTabSz="1219170">
              <a:spcBef>
                <a:spcPct val="20000"/>
              </a:spcBef>
              <a:defRPr/>
            </a:pPr>
            <a:r>
              <a:rPr lang="en-US" sz="4267" dirty="0">
                <a:ea typeface="ＭＳ Ｐゴシック" charset="-128"/>
              </a:rPr>
              <a:t>					</a:t>
            </a:r>
            <a:endParaRPr lang="en-US" sz="3067" dirty="0">
              <a:ea typeface="ＭＳ Ｐゴシック" charset="-128"/>
            </a:endParaRPr>
          </a:p>
        </p:txBody>
      </p:sp>
      <p:sp>
        <p:nvSpPr>
          <p:cNvPr id="5" name="Rectangle 2"/>
          <p:cNvSpPr txBox="1">
            <a:spLocks noChangeArrowheads="1"/>
          </p:cNvSpPr>
          <p:nvPr/>
        </p:nvSpPr>
        <p:spPr>
          <a:xfrm>
            <a:off x="914400" y="5562600"/>
            <a:ext cx="9448800" cy="711200"/>
          </a:xfrm>
          <a:prstGeom prst="rect">
            <a:avLst/>
          </a:prstGeom>
        </p:spPr>
        <p:txBody>
          <a:bodyPr lIns="101596" tIns="50797" rIns="101596" bIns="50797" rtlCol="0">
            <a:normAutofit fontScale="85000" lnSpcReduction="20000"/>
          </a:bodyPr>
          <a:lstStyle/>
          <a:p>
            <a:pPr algn="ctr" defTabSz="1219170">
              <a:spcBef>
                <a:spcPct val="0"/>
              </a:spcBef>
              <a:defRPr/>
            </a:pPr>
            <a:r>
              <a:rPr lang="en-US" sz="2667" dirty="0">
                <a:effectLst>
                  <a:outerShdw blurRad="38100" dist="38100" dir="2700000" algn="tl">
                    <a:srgbClr val="000000">
                      <a:alpha val="43137"/>
                    </a:srgbClr>
                  </a:outerShdw>
                </a:effectLst>
                <a:latin typeface="+mj-lt"/>
                <a:ea typeface="+mj-ea"/>
                <a:cs typeface="+mj-cs"/>
              </a:rPr>
              <a:t>For any clarifications/support/information </a:t>
            </a:r>
            <a:br>
              <a:rPr lang="en-US" sz="2667" dirty="0">
                <a:effectLst>
                  <a:outerShdw blurRad="38100" dist="38100" dir="2700000" algn="tl">
                    <a:srgbClr val="000000">
                      <a:alpha val="43137"/>
                    </a:srgbClr>
                  </a:outerShdw>
                </a:effectLst>
                <a:latin typeface="+mj-lt"/>
                <a:ea typeface="+mj-ea"/>
                <a:cs typeface="+mj-cs"/>
              </a:rPr>
            </a:br>
            <a:r>
              <a:rPr lang="en-US" sz="2667" dirty="0">
                <a:effectLst>
                  <a:outerShdw blurRad="38100" dist="38100" dir="2700000" algn="tl">
                    <a:srgbClr val="000000">
                      <a:alpha val="43137"/>
                    </a:srgbClr>
                  </a:outerShdw>
                </a:effectLst>
                <a:latin typeface="+mj-lt"/>
                <a:ea typeface="+mj-ea"/>
                <a:cs typeface="+mj-cs"/>
              </a:rPr>
              <a:t>contact: </a:t>
            </a:r>
            <a:r>
              <a:rPr lang="en-US" sz="2667" b="1" u="sng" dirty="0">
                <a:solidFill>
                  <a:srgbClr val="0033CC"/>
                </a:solidFill>
                <a:effectLst>
                  <a:outerShdw blurRad="38100" dist="38100" dir="2700000" algn="tl">
                    <a:srgbClr val="000000">
                      <a:alpha val="43137"/>
                    </a:srgbClr>
                  </a:outerShdw>
                </a:effectLst>
                <a:latin typeface="+mj-lt"/>
                <a:ea typeface="+mj-ea"/>
                <a:cs typeface="+mj-cs"/>
              </a:rPr>
              <a:t>admin@lexq.us</a:t>
            </a:r>
          </a:p>
        </p:txBody>
      </p:sp>
    </p:spTree>
    <p:extLst>
      <p:ext uri="{BB962C8B-B14F-4D97-AF65-F5344CB8AC3E}">
        <p14:creationId xmlns:p14="http://schemas.microsoft.com/office/powerpoint/2010/main" val="4120235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ISO 27001 Lead Implemen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 27001 Lead Implementer</Template>
  <TotalTime>7103</TotalTime>
  <Words>399</Words>
  <Application>Microsoft Office PowerPoint</Application>
  <PresentationFormat>Custom</PresentationFormat>
  <Paragraphs>43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ISO 27001 Lead Implementer</vt:lpstr>
      <vt:lpstr>PowerPoint Presentation</vt:lpstr>
      <vt:lpstr>Sigma Consulting Services</vt:lpstr>
      <vt:lpstr>Over View</vt:lpstr>
      <vt:lpstr>Our Lean Six Sigma Consulting Solution?  </vt:lpstr>
      <vt:lpstr>Lean Six Sigma consultants will help your organization :  </vt:lpstr>
      <vt:lpstr>Lean Six Sigma consultants will help your organization :  </vt:lpstr>
      <vt:lpstr>Sigma Consulting Services  </vt:lpstr>
      <vt:lpstr>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Goutham</dc:creator>
  <cp:lastModifiedBy>LexNimble</cp:lastModifiedBy>
  <cp:revision>19</cp:revision>
  <dcterms:created xsi:type="dcterms:W3CDTF">2020-05-09T12:48:26Z</dcterms:created>
  <dcterms:modified xsi:type="dcterms:W3CDTF">2020-05-19T04:28:44Z</dcterms:modified>
</cp:coreProperties>
</file>