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59" r:id="rId6"/>
    <p:sldId id="261" r:id="rId7"/>
    <p:sldId id="260"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7" d="100"/>
          <a:sy n="77" d="100"/>
        </p:scale>
        <p:origin x="-378"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3973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433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798" y="292084"/>
            <a:ext cx="10972407" cy="1384416"/>
          </a:xfrm>
          <a:prstGeom prst="rect">
            <a:avLst/>
          </a:prstGeom>
        </p:spPr>
        <p:txBody>
          <a:bodyPr lIns="76197" tIns="38098" rIns="76197" bIns="38098"/>
          <a:lstStyle/>
          <a:p>
            <a:r>
              <a:rPr lang="en-US" smtClean="0"/>
              <a:t>Click to edit Master title style</a:t>
            </a:r>
            <a:endParaRPr lang="en-US"/>
          </a:p>
        </p:txBody>
      </p:sp>
      <p:sp>
        <p:nvSpPr>
          <p:cNvPr id="3" name="Content Placeholder 2"/>
          <p:cNvSpPr>
            <a:spLocks noGrp="1"/>
          </p:cNvSpPr>
          <p:nvPr>
            <p:ph idx="1"/>
          </p:nvPr>
        </p:nvSpPr>
        <p:spPr>
          <a:xfrm>
            <a:off x="609798" y="1904504"/>
            <a:ext cx="10972407" cy="4115992"/>
          </a:xfrm>
          <a:prstGeom prst="rect">
            <a:avLst/>
          </a:prstGeom>
        </p:spPr>
        <p:txBody>
          <a:bodyPr lIns="76197" tIns="38098" rIns="76197" bIns="3809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09798" y="6245521"/>
            <a:ext cx="2844407" cy="475380"/>
          </a:xfrm>
          <a:prstGeom prst="rect">
            <a:avLst/>
          </a:prstGeom>
          <a:ln/>
        </p:spPr>
        <p:txBody>
          <a:bodyPr lIns="76197" tIns="38098" rIns="76197" bIns="38098"/>
          <a:lstStyle>
            <a:lvl1pPr>
              <a:defRPr/>
            </a:lvl1pPr>
          </a:lstStyle>
          <a:p>
            <a:fld id="{B72CB899-D63B-4CA4-B7A7-4F0E2B24AEAE}" type="datetimeFigureOut">
              <a:rPr lang="en-US" smtClean="0"/>
              <a:t>5/27/2020</a:t>
            </a:fld>
            <a:endParaRPr lang="en-US"/>
          </a:p>
        </p:txBody>
      </p:sp>
      <p:sp>
        <p:nvSpPr>
          <p:cNvPr id="5" name="Rectangle 5"/>
          <p:cNvSpPr>
            <a:spLocks noGrp="1" noChangeArrowheads="1"/>
          </p:cNvSpPr>
          <p:nvPr>
            <p:ph type="ftr" sz="quarter" idx="11"/>
          </p:nvPr>
        </p:nvSpPr>
        <p:spPr>
          <a:xfrm>
            <a:off x="4166290" y="6245521"/>
            <a:ext cx="3859423" cy="475380"/>
          </a:xfrm>
          <a:prstGeom prst="rect">
            <a:avLst/>
          </a:prstGeom>
          <a:ln/>
        </p:spPr>
        <p:txBody>
          <a:bodyPr lIns="76197" tIns="38098" rIns="76197" bIns="38098"/>
          <a:lstStyle>
            <a:lvl1pPr>
              <a:defRPr/>
            </a:lvl1pPr>
          </a:lstStyle>
          <a:p>
            <a:endParaRPr lang="en-US"/>
          </a:p>
        </p:txBody>
      </p:sp>
      <p:sp>
        <p:nvSpPr>
          <p:cNvPr id="6" name="Rectangle 6"/>
          <p:cNvSpPr>
            <a:spLocks noGrp="1" noChangeArrowheads="1"/>
          </p:cNvSpPr>
          <p:nvPr>
            <p:ph type="sldNum" sz="quarter" idx="12"/>
          </p:nvPr>
        </p:nvSpPr>
        <p:spPr>
          <a:xfrm>
            <a:off x="8737798" y="6245521"/>
            <a:ext cx="2844407" cy="475380"/>
          </a:xfrm>
          <a:prstGeom prst="rect">
            <a:avLst/>
          </a:prstGeom>
          <a:ln/>
        </p:spPr>
        <p:txBody>
          <a:bodyPr lIns="76197" tIns="38098" rIns="76197" bIns="38098"/>
          <a:lstStyle>
            <a:lvl1pPr>
              <a:defRPr/>
            </a:lvl1pPr>
          </a:lstStyle>
          <a:p>
            <a:fld id="{388A12C0-33EC-49BE-AFEB-D60A736A1F57}" type="slidenum">
              <a:rPr lang="en-US" smtClean="0"/>
              <a:t>‹#›</a:t>
            </a:fld>
            <a:endParaRPr lang="en-US"/>
          </a:p>
        </p:txBody>
      </p:sp>
    </p:spTree>
    <p:extLst>
      <p:ext uri="{BB962C8B-B14F-4D97-AF65-F5344CB8AC3E}">
        <p14:creationId xmlns:p14="http://schemas.microsoft.com/office/powerpoint/2010/main" val="40511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B72CB899-D63B-4CA4-B7A7-4F0E2B24AEAE}" type="datetimeFigureOut">
              <a:rPr lang="en-US" smtClean="0"/>
              <a:t>5/27/2020</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88A12C0-33EC-49BE-AFEB-D60A736A1F57}" type="slidenum">
              <a:rPr lang="en-US" smtClean="0"/>
              <a:t>‹#›</a:t>
            </a:fld>
            <a:endParaRPr lang="en-US"/>
          </a:p>
        </p:txBody>
      </p:sp>
    </p:spTree>
    <p:extLst>
      <p:ext uri="{BB962C8B-B14F-4D97-AF65-F5344CB8AC3E}">
        <p14:creationId xmlns:p14="http://schemas.microsoft.com/office/powerpoint/2010/main" val="38713716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02-1.png"/>
          <p:cNvPicPr>
            <a:picLocks noChangeAspect="1"/>
          </p:cNvPicPr>
          <p:nvPr/>
        </p:nvPicPr>
        <p:blipFill>
          <a:blip r:embed="rId6" cstate="print"/>
          <a:stretch>
            <a:fillRect/>
          </a:stretch>
        </p:blipFill>
        <p:spPr>
          <a:xfrm>
            <a:off x="0" y="0"/>
            <a:ext cx="12192000" cy="6858000"/>
          </a:xfrm>
          <a:prstGeom prst="rect">
            <a:avLst/>
          </a:prstGeom>
        </p:spPr>
      </p:pic>
      <p:sp>
        <p:nvSpPr>
          <p:cNvPr id="8" name="TextBox 7"/>
          <p:cNvSpPr txBox="1"/>
          <p:nvPr/>
        </p:nvSpPr>
        <p:spPr>
          <a:xfrm>
            <a:off x="4368800" y="6273801"/>
            <a:ext cx="4165600" cy="338554"/>
          </a:xfrm>
          <a:prstGeom prst="rect">
            <a:avLst/>
          </a:prstGeom>
          <a:noFill/>
        </p:spPr>
        <p:txBody>
          <a:bodyPr wrap="square" rtlCol="0">
            <a:spAutoFit/>
          </a:bodyPr>
          <a:lstStyle/>
          <a:p>
            <a:r>
              <a:rPr lang="en-US" sz="1600" b="1" dirty="0" smtClean="0">
                <a:solidFill>
                  <a:schemeClr val="tx1">
                    <a:lumMod val="75000"/>
                    <a:lumOff val="25000"/>
                  </a:schemeClr>
                </a:solidFill>
                <a:latin typeface="Lato" pitchFamily="34" charset="0"/>
              </a:rPr>
              <a:t>www.lexnimble.in |  www.lexnimble.com</a:t>
            </a:r>
            <a:endParaRPr lang="en-US" sz="1600" b="1" dirty="0">
              <a:solidFill>
                <a:schemeClr val="tx1">
                  <a:lumMod val="75000"/>
                  <a:lumOff val="25000"/>
                </a:schemeClr>
              </a:solidFill>
              <a:latin typeface="Lato" pitchFamily="34" charset="0"/>
            </a:endParaRPr>
          </a:p>
        </p:txBody>
      </p:sp>
    </p:spTree>
    <p:extLst>
      <p:ext uri="{BB962C8B-B14F-4D97-AF65-F5344CB8AC3E}">
        <p14:creationId xmlns:p14="http://schemas.microsoft.com/office/powerpoint/2010/main" val="24165129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SIX SIGMA BLACK BELT TRAINING</a:t>
            </a:r>
          </a:p>
        </p:txBody>
      </p:sp>
    </p:spTree>
    <p:extLst>
      <p:ext uri="{BB962C8B-B14F-4D97-AF65-F5344CB8AC3E}">
        <p14:creationId xmlns:p14="http://schemas.microsoft.com/office/powerpoint/2010/main" val="4153673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579"/>
            <a:ext cx="10515600" cy="731520"/>
          </a:xfrm>
        </p:spPr>
        <p:txBody>
          <a:bodyPr>
            <a:normAutofit fontScale="90000"/>
          </a:bodyPr>
          <a:lstStyle/>
          <a:p>
            <a:pPr algn="l"/>
            <a:r>
              <a:rPr lang="en-US" dirty="0"/>
              <a:t>SIX SIGMA BLACK BELT TRAINING</a:t>
            </a:r>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a:xfrm>
            <a:off x="141083" y="1104046"/>
            <a:ext cx="11628422" cy="4780707"/>
          </a:xfrm>
        </p:spPr>
        <p:txBody>
          <a:bodyPr/>
          <a:lstStyle/>
          <a:p>
            <a:pPr marL="0" indent="0">
              <a:buNone/>
            </a:pPr>
            <a:r>
              <a:rPr lang="en-US" sz="3200" dirty="0"/>
              <a:t>Six Sigma certification is highly respected across the globe for Quality Management across all the industries. Six Sigma Certified professional can be improve the process to Six Sigma level, which is max 3.4 deviations per million opportunities. This has significant business value, and so the demand for Six Sigma Professionals are high in the market.</a:t>
            </a:r>
          </a:p>
        </p:txBody>
      </p:sp>
    </p:spTree>
    <p:extLst>
      <p:ext uri="{BB962C8B-B14F-4D97-AF65-F5344CB8AC3E}">
        <p14:creationId xmlns:p14="http://schemas.microsoft.com/office/powerpoint/2010/main" val="2121682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789"/>
            <a:ext cx="10515600" cy="895784"/>
          </a:xfrm>
        </p:spPr>
        <p:txBody>
          <a:bodyPr>
            <a:normAutofit fontScale="90000"/>
          </a:bodyPr>
          <a:lstStyle/>
          <a:p>
            <a:pPr algn="l"/>
            <a:r>
              <a:rPr lang="en-US" dirty="0"/>
              <a:t>What is this Course About?</a:t>
            </a:r>
            <a:r>
              <a:rPr lang="en-US" u="sng" dirty="0"/>
              <a:t/>
            </a:r>
            <a:br>
              <a:rPr lang="en-US" u="sng" dirty="0"/>
            </a:br>
            <a:endParaRPr lang="en-US" dirty="0"/>
          </a:p>
        </p:txBody>
      </p:sp>
      <p:sp>
        <p:nvSpPr>
          <p:cNvPr id="3" name="Content Placeholder 2"/>
          <p:cNvSpPr>
            <a:spLocks noGrp="1"/>
          </p:cNvSpPr>
          <p:nvPr>
            <p:ph idx="1"/>
          </p:nvPr>
        </p:nvSpPr>
        <p:spPr>
          <a:xfrm>
            <a:off x="276884" y="1131461"/>
            <a:ext cx="11347765" cy="4680863"/>
          </a:xfrm>
        </p:spPr>
        <p:txBody>
          <a:bodyPr/>
          <a:lstStyle/>
          <a:p>
            <a:pPr marL="0" indent="0">
              <a:buNone/>
            </a:pPr>
            <a:r>
              <a:rPr lang="en-US" sz="3200" dirty="0"/>
              <a:t>"Six Sigma is a Quality Management certification, which has global </a:t>
            </a:r>
            <a:r>
              <a:rPr lang="en-US" sz="3200" dirty="0" smtClean="0"/>
              <a:t>recognition </a:t>
            </a:r>
            <a:r>
              <a:rPr lang="en-US" sz="3200" dirty="0"/>
              <a:t>across the </a:t>
            </a:r>
            <a:r>
              <a:rPr lang="en-US" sz="3200" dirty="0" smtClean="0"/>
              <a:t>industries. </a:t>
            </a:r>
            <a:r>
              <a:rPr lang="en-US" sz="3200" dirty="0"/>
              <a:t>Six Sigma Certification is a 2-3 Day course for Green belt and 3-4 Day course for Black Belt. Six Sigma Black Belt Certification requires project needs to be submitted to complete the certification requirement. Six Sigma Green Belt doesn't have any prerequisite. You need to Green Belt Certified to pursue black belt."</a:t>
            </a:r>
          </a:p>
        </p:txBody>
      </p:sp>
    </p:spTree>
    <p:extLst>
      <p:ext uri="{BB962C8B-B14F-4D97-AF65-F5344CB8AC3E}">
        <p14:creationId xmlns:p14="http://schemas.microsoft.com/office/powerpoint/2010/main" val="1955711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697" y="301137"/>
            <a:ext cx="10972407" cy="749065"/>
          </a:xfrm>
        </p:spPr>
        <p:txBody>
          <a:bodyPr/>
          <a:lstStyle/>
          <a:p>
            <a:pPr algn="l"/>
            <a:r>
              <a:rPr lang="en-US" dirty="0" smtClean="0"/>
              <a:t>Course Outline</a:t>
            </a:r>
            <a:endParaRPr lang="en-US" dirty="0"/>
          </a:p>
        </p:txBody>
      </p:sp>
      <p:sp>
        <p:nvSpPr>
          <p:cNvPr id="3" name="Content Placeholder 2"/>
          <p:cNvSpPr>
            <a:spLocks noGrp="1"/>
          </p:cNvSpPr>
          <p:nvPr>
            <p:ph idx="1"/>
          </p:nvPr>
        </p:nvSpPr>
        <p:spPr>
          <a:xfrm>
            <a:off x="609798" y="1240325"/>
            <a:ext cx="10972407" cy="5169528"/>
          </a:xfrm>
        </p:spPr>
        <p:txBody>
          <a:bodyPr/>
          <a:lstStyle/>
          <a:p>
            <a:pPr marL="0" indent="0">
              <a:buNone/>
            </a:pPr>
            <a:r>
              <a:rPr lang="en-US" sz="2400" b="1" dirty="0"/>
              <a:t>UNIT 1: INTRODUCTION &amp; OVERVIEW</a:t>
            </a:r>
            <a:endParaRPr lang="en-US" sz="2400" dirty="0"/>
          </a:p>
          <a:p>
            <a:pPr marL="0" indent="0">
              <a:buNone/>
            </a:pPr>
            <a:r>
              <a:rPr lang="en-US" sz="2400" dirty="0" smtClean="0"/>
              <a:t>	Introductions</a:t>
            </a:r>
            <a:r>
              <a:rPr lang="en-US" sz="2400" dirty="0"/>
              <a:t>, What is Lean Six Sigma, DMAIC overview</a:t>
            </a:r>
          </a:p>
          <a:p>
            <a:pPr marL="0" indent="0">
              <a:buNone/>
            </a:pPr>
            <a:r>
              <a:rPr lang="en-US" sz="2400" b="1" dirty="0"/>
              <a:t>UNIT 2: DEFINE</a:t>
            </a:r>
            <a:endParaRPr lang="en-US" sz="2400" dirty="0"/>
          </a:p>
          <a:p>
            <a:pPr marL="0" indent="0">
              <a:buNone/>
            </a:pPr>
            <a:r>
              <a:rPr lang="en-US" sz="2400" dirty="0" smtClean="0"/>
              <a:t>	Introduction </a:t>
            </a:r>
            <a:r>
              <a:rPr lang="en-US" sz="2400" dirty="0"/>
              <a:t>to Define, Project Charter, Team Charter, Stakeholder </a:t>
            </a:r>
            <a:r>
              <a:rPr lang="en-US" sz="2400" dirty="0" smtClean="0"/>
              <a:t>	Management</a:t>
            </a:r>
            <a:r>
              <a:rPr lang="en-US" sz="2400" dirty="0"/>
              <a:t>, Schedule &amp; Deliverable, Process - SIPOC, Voice of the </a:t>
            </a:r>
            <a:r>
              <a:rPr lang="en-US" sz="2400" dirty="0" smtClean="0"/>
              <a:t>	Costumers</a:t>
            </a:r>
            <a:r>
              <a:rPr lang="en-US" sz="2400" dirty="0"/>
              <a:t>, Tollgate Review - Define</a:t>
            </a:r>
          </a:p>
          <a:p>
            <a:pPr marL="0" indent="0">
              <a:buNone/>
            </a:pPr>
            <a:r>
              <a:rPr lang="en-US" sz="2400" b="1" dirty="0"/>
              <a:t>UNIT 3: MEASURE</a:t>
            </a:r>
            <a:endParaRPr lang="en-US" sz="2400" dirty="0"/>
          </a:p>
          <a:p>
            <a:pPr marL="0" indent="0">
              <a:buNone/>
            </a:pPr>
            <a:r>
              <a:rPr lang="en-US" sz="2400" dirty="0" smtClean="0"/>
              <a:t>	Developing </a:t>
            </a:r>
            <a:r>
              <a:rPr lang="en-US" sz="2400" dirty="0"/>
              <a:t>Performance Indicators, Process Mapping, Value Stream </a:t>
            </a:r>
            <a:r>
              <a:rPr lang="en-US" sz="2400" dirty="0" smtClean="0"/>
              <a:t>	Mapping</a:t>
            </a:r>
            <a:r>
              <a:rPr lang="en-US" sz="2400" dirty="0"/>
              <a:t>, Cause and Effect Diagrams, Data Types, Data Collection, Data </a:t>
            </a:r>
            <a:r>
              <a:rPr lang="en-US" sz="2400" dirty="0" smtClean="0"/>
              <a:t>	Patterns</a:t>
            </a:r>
            <a:r>
              <a:rPr lang="en-US" sz="2400" dirty="0"/>
              <a:t>, Variation and Time Ordered Data, Time Plots, Basic Statistics and </a:t>
            </a:r>
            <a:r>
              <a:rPr lang="en-US" sz="2400" dirty="0" smtClean="0"/>
              <a:t>	Sampling, Fundamentals </a:t>
            </a:r>
            <a:r>
              <a:rPr lang="en-US" sz="2400" dirty="0"/>
              <a:t>of Statistics Sampling, Measurement System </a:t>
            </a:r>
            <a:r>
              <a:rPr lang="en-US" sz="2400" dirty="0" smtClean="0"/>
              <a:t>	Analysis</a:t>
            </a:r>
            <a:r>
              <a:rPr lang="en-US" sz="2400" dirty="0"/>
              <a:t>, Introduction to Minitab, Control charts, Process Capability, Tollgate </a:t>
            </a:r>
            <a:r>
              <a:rPr lang="en-US" sz="2400" dirty="0" smtClean="0"/>
              <a:t>	Review </a:t>
            </a:r>
            <a:r>
              <a:rPr lang="en-US" sz="2400" dirty="0"/>
              <a:t>– Measure</a:t>
            </a:r>
          </a:p>
          <a:p>
            <a:endParaRPr lang="en-US" dirty="0"/>
          </a:p>
        </p:txBody>
      </p:sp>
    </p:spTree>
    <p:extLst>
      <p:ext uri="{BB962C8B-B14F-4D97-AF65-F5344CB8AC3E}">
        <p14:creationId xmlns:p14="http://schemas.microsoft.com/office/powerpoint/2010/main" val="4226589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044" y="1145025"/>
            <a:ext cx="10515600" cy="4733174"/>
          </a:xfrm>
        </p:spPr>
        <p:txBody>
          <a:bodyPr>
            <a:normAutofit fontScale="25000" lnSpcReduction="20000"/>
          </a:bodyPr>
          <a:lstStyle/>
          <a:p>
            <a:r>
              <a:rPr lang="en-US" sz="9600" dirty="0"/>
              <a:t>Design of this course enables individuals at any level to understand the concept effectively and translate learnings to action practically </a:t>
            </a:r>
          </a:p>
          <a:p>
            <a:r>
              <a:rPr lang="en-US" sz="9600" dirty="0"/>
              <a:t> Suited for people working in any domain or industry </a:t>
            </a:r>
          </a:p>
          <a:p>
            <a:r>
              <a:rPr lang="en-US" sz="9600" dirty="0"/>
              <a:t> Individuals looking to switch to a new field with different domain or industry </a:t>
            </a:r>
          </a:p>
          <a:p>
            <a:r>
              <a:rPr lang="en-US" sz="9600" dirty="0"/>
              <a:t>People who aspire to develop skills on data analytics, process improvement, project management, team management, time management, leadership, lean improvement, performance improvement, waste reduction, service efficiency, quality enhancement, business skills and related more</a:t>
            </a:r>
          </a:p>
          <a:p>
            <a:r>
              <a:rPr lang="en-US" sz="9600" dirty="0"/>
              <a:t>This course is highly relevant for working professionals having one of the following profiles: Business analysts, Project managers, Delivery managers, Team leaders, Finance professionals, Quality professionals, Management professionals, Process managers, Engineers, Senior Associates and related more.</a:t>
            </a:r>
          </a:p>
          <a:p>
            <a:endParaRPr lang="en-US" dirty="0"/>
          </a:p>
        </p:txBody>
      </p:sp>
    </p:spTree>
    <p:extLst>
      <p:ext uri="{BB962C8B-B14F-4D97-AF65-F5344CB8AC3E}">
        <p14:creationId xmlns:p14="http://schemas.microsoft.com/office/powerpoint/2010/main" val="889424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4924"/>
            <a:ext cx="10972407" cy="767171"/>
          </a:xfrm>
        </p:spPr>
        <p:txBody>
          <a:bodyPr/>
          <a:lstStyle/>
          <a:p>
            <a:pPr algn="l"/>
            <a:r>
              <a:rPr lang="en-US" dirty="0"/>
              <a:t>Course Outline</a:t>
            </a:r>
          </a:p>
        </p:txBody>
      </p:sp>
      <p:sp>
        <p:nvSpPr>
          <p:cNvPr id="3" name="Content Placeholder 2"/>
          <p:cNvSpPr>
            <a:spLocks noGrp="1"/>
          </p:cNvSpPr>
          <p:nvPr>
            <p:ph idx="1"/>
          </p:nvPr>
        </p:nvSpPr>
        <p:spPr>
          <a:xfrm>
            <a:off x="609798" y="1167897"/>
            <a:ext cx="10972407" cy="4852599"/>
          </a:xfrm>
        </p:spPr>
        <p:txBody>
          <a:bodyPr/>
          <a:lstStyle/>
          <a:p>
            <a:pPr marL="0" indent="0">
              <a:buNone/>
            </a:pPr>
            <a:r>
              <a:rPr lang="en-US" sz="2400" b="1" dirty="0"/>
              <a:t>UNIT 4: ANALYZE</a:t>
            </a:r>
            <a:endParaRPr lang="en-US" sz="2400" dirty="0"/>
          </a:p>
          <a:p>
            <a:pPr marL="0" indent="0">
              <a:buNone/>
            </a:pPr>
            <a:r>
              <a:rPr lang="en-US" sz="2400" dirty="0" smtClean="0"/>
              <a:t>	Focus </a:t>
            </a:r>
            <a:r>
              <a:rPr lang="en-US" sz="2400" dirty="0"/>
              <a:t>Problem Statement, Identify Root Causes, Root Cause Analysis Using </a:t>
            </a:r>
            <a:r>
              <a:rPr lang="en-US" sz="2400" dirty="0" smtClean="0"/>
              <a:t>	Statistical </a:t>
            </a:r>
            <a:r>
              <a:rPr lang="en-US" sz="2400" dirty="0"/>
              <a:t>tools, Minitab Applications, Correlation, Linear Regression, </a:t>
            </a:r>
            <a:r>
              <a:rPr lang="en-US" sz="2400" dirty="0" smtClean="0"/>
              <a:t>	Hypothesis </a:t>
            </a:r>
            <a:r>
              <a:rPr lang="en-US" sz="2400" dirty="0"/>
              <a:t>Testing, Normal Distribution, T-Test, </a:t>
            </a:r>
            <a:r>
              <a:rPr lang="en-US" sz="2400" dirty="0" err="1"/>
              <a:t>Anova</a:t>
            </a:r>
            <a:r>
              <a:rPr lang="en-US" sz="2400" dirty="0"/>
              <a:t>, Chi-Square Analysis, </a:t>
            </a:r>
            <a:r>
              <a:rPr lang="en-US" sz="2400" dirty="0" smtClean="0"/>
              <a:t>	Tollgate </a:t>
            </a:r>
            <a:r>
              <a:rPr lang="en-US" sz="2400" dirty="0"/>
              <a:t>Review – Analyze</a:t>
            </a:r>
          </a:p>
          <a:p>
            <a:pPr marL="0" indent="0">
              <a:buNone/>
            </a:pPr>
            <a:r>
              <a:rPr lang="en-US" sz="2400" b="1" dirty="0"/>
              <a:t>UNIT 5: IMPROVE</a:t>
            </a:r>
            <a:endParaRPr lang="en-US" sz="2400" dirty="0"/>
          </a:p>
          <a:p>
            <a:pPr marL="0" indent="0">
              <a:buNone/>
            </a:pPr>
            <a:r>
              <a:rPr lang="en-US" sz="2400" dirty="0" smtClean="0"/>
              <a:t>	Generating </a:t>
            </a:r>
            <a:r>
              <a:rPr lang="en-US" sz="2400" dirty="0"/>
              <a:t>Solutions, Select Solutions, Risk Management, Future State Value </a:t>
            </a:r>
            <a:r>
              <a:rPr lang="en-US" sz="2400" dirty="0" smtClean="0"/>
              <a:t>	Stream </a:t>
            </a:r>
            <a:r>
              <a:rPr lang="en-US" sz="2400" dirty="0"/>
              <a:t>Map, Design Optimized Layout, Pilot Solutions, Communicate </a:t>
            </a:r>
            <a:r>
              <a:rPr lang="en-US" sz="2400" dirty="0" smtClean="0"/>
              <a:t>	Solutions</a:t>
            </a:r>
            <a:r>
              <a:rPr lang="en-US" sz="2400" dirty="0"/>
              <a:t>, Implement Solutions, Tollgate Review – Improve</a:t>
            </a:r>
          </a:p>
          <a:p>
            <a:pPr marL="0" indent="0">
              <a:buNone/>
            </a:pPr>
            <a:r>
              <a:rPr lang="en-US" sz="2400" b="1" dirty="0"/>
              <a:t>UNIT 6: </a:t>
            </a:r>
            <a:r>
              <a:rPr lang="en-US" sz="2400" b="1" dirty="0" smtClean="0"/>
              <a:t>CONTROL</a:t>
            </a:r>
            <a:r>
              <a:rPr lang="en-US" sz="2400" dirty="0"/>
              <a:t>	</a:t>
            </a:r>
            <a:endParaRPr lang="en-US" sz="2400" dirty="0" smtClean="0"/>
          </a:p>
          <a:p>
            <a:pPr marL="0" indent="0">
              <a:buNone/>
            </a:pPr>
            <a:r>
              <a:rPr lang="en-US" sz="2400" dirty="0"/>
              <a:t>	</a:t>
            </a:r>
            <a:r>
              <a:rPr lang="en-US" sz="2400" dirty="0" smtClean="0"/>
              <a:t>Standardization</a:t>
            </a:r>
            <a:r>
              <a:rPr lang="en-US" sz="2400" dirty="0"/>
              <a:t>, Process Control Systems, Training, Monitoring, New Process </a:t>
            </a:r>
            <a:r>
              <a:rPr lang="en-US" sz="2400" dirty="0" smtClean="0"/>
              <a:t>	Capability </a:t>
            </a:r>
            <a:r>
              <a:rPr lang="en-US" sz="2400" dirty="0"/>
              <a:t>Evaluating Results, Benefits Realization, Story Board, Project </a:t>
            </a:r>
            <a:r>
              <a:rPr lang="en-US" sz="2400" dirty="0" smtClean="0"/>
              <a:t>	Closure</a:t>
            </a:r>
            <a:r>
              <a:rPr lang="en-US" sz="2400" dirty="0"/>
              <a:t>, Tollgate Review – Control, DMAIC Review</a:t>
            </a:r>
          </a:p>
          <a:p>
            <a:endParaRPr lang="en-US" dirty="0"/>
          </a:p>
        </p:txBody>
      </p:sp>
    </p:spTree>
    <p:extLst>
      <p:ext uri="{BB962C8B-B14F-4D97-AF65-F5344CB8AC3E}">
        <p14:creationId xmlns:p14="http://schemas.microsoft.com/office/powerpoint/2010/main" val="3335401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0191"/>
            <a:ext cx="10972407" cy="740011"/>
          </a:xfrm>
        </p:spPr>
        <p:txBody>
          <a:bodyPr/>
          <a:lstStyle/>
          <a:p>
            <a:pPr algn="l"/>
            <a:r>
              <a:rPr lang="en-US" dirty="0" smtClean="0"/>
              <a:t>Who Should Attend?</a:t>
            </a:r>
            <a:endParaRPr lang="en-US" dirty="0"/>
          </a:p>
        </p:txBody>
      </p:sp>
      <p:sp>
        <p:nvSpPr>
          <p:cNvPr id="3" name="Content Placeholder 2"/>
          <p:cNvSpPr>
            <a:spLocks noGrp="1"/>
          </p:cNvSpPr>
          <p:nvPr>
            <p:ph idx="1"/>
          </p:nvPr>
        </p:nvSpPr>
        <p:spPr>
          <a:xfrm>
            <a:off x="497942" y="1249378"/>
            <a:ext cx="11084264" cy="4771118"/>
          </a:xfrm>
        </p:spPr>
        <p:txBody>
          <a:bodyPr>
            <a:normAutofit fontScale="62500" lnSpcReduction="20000"/>
          </a:bodyPr>
          <a:lstStyle/>
          <a:p>
            <a:r>
              <a:rPr lang="en-US" dirty="0"/>
              <a:t>Senior Management</a:t>
            </a:r>
          </a:p>
          <a:p>
            <a:r>
              <a:rPr lang="en-US" dirty="0"/>
              <a:t>Management students</a:t>
            </a:r>
          </a:p>
          <a:p>
            <a:r>
              <a:rPr lang="en-US" dirty="0"/>
              <a:t>Team leaders</a:t>
            </a:r>
          </a:p>
          <a:p>
            <a:r>
              <a:rPr lang="en-US" dirty="0"/>
              <a:t>Software Professionals</a:t>
            </a:r>
          </a:p>
          <a:p>
            <a:r>
              <a:rPr lang="en-US" dirty="0"/>
              <a:t>If a company intends to implement Six Sigma, then the management of the company needs to be trained</a:t>
            </a:r>
          </a:p>
          <a:p>
            <a:r>
              <a:rPr lang="en-US" dirty="0"/>
              <a:t>Project Managers</a:t>
            </a:r>
          </a:p>
          <a:p>
            <a:r>
              <a:rPr lang="en-US" dirty="0"/>
              <a:t>Quality Assurance Engineers</a:t>
            </a:r>
          </a:p>
          <a:p>
            <a:r>
              <a:rPr lang="en-US" dirty="0"/>
              <a:t>Software Quality Assurance team members</a:t>
            </a:r>
          </a:p>
          <a:p>
            <a:pPr marL="0" indent="0">
              <a:buNone/>
            </a:pPr>
            <a:r>
              <a:rPr lang="en-US" dirty="0"/>
              <a:t/>
            </a:r>
            <a:br>
              <a:rPr lang="en-US" dirty="0"/>
            </a:br>
            <a:endParaRPr lang="en-US" dirty="0"/>
          </a:p>
        </p:txBody>
      </p:sp>
    </p:spTree>
    <p:extLst>
      <p:ext uri="{BB962C8B-B14F-4D97-AF65-F5344CB8AC3E}">
        <p14:creationId xmlns:p14="http://schemas.microsoft.com/office/powerpoint/2010/main" val="1848179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1201" y="2616200"/>
            <a:ext cx="10972407" cy="1677096"/>
          </a:xfrm>
        </p:spPr>
        <p:txBody>
          <a:bodyPr/>
          <a:lstStyle/>
          <a:p>
            <a:pPr algn="ctr">
              <a:buFontTx/>
              <a:buNone/>
              <a:defRPr/>
            </a:pPr>
            <a:endParaRPr lang="en-US" dirty="0" smtClean="0">
              <a:ea typeface="ＭＳ Ｐゴシック" charset="-128"/>
            </a:endParaRPr>
          </a:p>
          <a:p>
            <a:pPr algn="ctr">
              <a:buFontTx/>
              <a:buNone/>
              <a:defRPr/>
            </a:pPr>
            <a:r>
              <a:rPr lang="en-US" b="1" dirty="0" smtClean="0">
                <a:ea typeface="ＭＳ Ｐゴシック" charset="-128"/>
              </a:rPr>
              <a:t>Thank You!!</a:t>
            </a:r>
          </a:p>
          <a:p>
            <a:pPr algn="ctr">
              <a:buFontTx/>
              <a:buNone/>
              <a:defRPr/>
            </a:pPr>
            <a:r>
              <a:rPr lang="en-US" dirty="0" smtClean="0">
                <a:ea typeface="ＭＳ Ｐゴシック" charset="-128"/>
              </a:rPr>
              <a:t>				</a:t>
            </a:r>
          </a:p>
          <a:p>
            <a:pPr algn="ctr">
              <a:buFontTx/>
              <a:buNone/>
              <a:defRPr/>
            </a:pPr>
            <a:r>
              <a:rPr lang="en-US" dirty="0" smtClean="0">
                <a:ea typeface="ＭＳ Ｐゴシック" charset="-128"/>
              </a:rPr>
              <a:t>					</a:t>
            </a:r>
            <a:endParaRPr lang="en-US" sz="3067" dirty="0">
              <a:ea typeface="ＭＳ Ｐゴシック" charset="-128"/>
            </a:endParaRPr>
          </a:p>
        </p:txBody>
      </p:sp>
      <p:sp>
        <p:nvSpPr>
          <p:cNvPr id="4" name="Content Placeholder 2"/>
          <p:cNvSpPr txBox="1">
            <a:spLocks/>
          </p:cNvSpPr>
          <p:nvPr/>
        </p:nvSpPr>
        <p:spPr>
          <a:xfrm>
            <a:off x="765787" y="3733800"/>
            <a:ext cx="10972407" cy="2954845"/>
          </a:xfrm>
          <a:prstGeom prst="rect">
            <a:avLst/>
          </a:prstGeom>
        </p:spPr>
        <p:txBody>
          <a:bodyPr lIns="101596" tIns="50797" rIns="101596" bIns="50797"/>
          <a:lstStyle/>
          <a:p>
            <a:pPr marL="457189" indent="-457189" algn="ctr" defTabSz="1219170">
              <a:spcBef>
                <a:spcPct val="20000"/>
              </a:spcBef>
              <a:defRPr/>
            </a:pPr>
            <a:endParaRPr lang="en-US" sz="4267">
              <a:ea typeface="ＭＳ Ｐゴシック" charset="-128"/>
            </a:endParaRPr>
          </a:p>
          <a:p>
            <a:pPr marL="457189" indent="-457189" algn="ctr" defTabSz="1219170">
              <a:spcBef>
                <a:spcPct val="20000"/>
              </a:spcBef>
              <a:defRPr/>
            </a:pPr>
            <a:r>
              <a:rPr lang="en-US" sz="4267">
                <a:ea typeface="ＭＳ Ｐゴシック" charset="-128"/>
              </a:rPr>
              <a:t>							</a:t>
            </a:r>
          </a:p>
          <a:p>
            <a:pPr marL="457189" indent="-457189" algn="ctr" defTabSz="1219170">
              <a:spcBef>
                <a:spcPct val="20000"/>
              </a:spcBef>
              <a:defRPr/>
            </a:pPr>
            <a:endParaRPr lang="en-US" sz="4267">
              <a:ea typeface="ＭＳ Ｐゴシック" charset="-128"/>
            </a:endParaRPr>
          </a:p>
          <a:p>
            <a:pPr marL="457189" indent="-457189" algn="ctr" defTabSz="1219170">
              <a:spcBef>
                <a:spcPct val="20000"/>
              </a:spcBef>
              <a:defRPr/>
            </a:pPr>
            <a:r>
              <a:rPr lang="en-US" sz="4267">
                <a:ea typeface="ＭＳ Ｐゴシック" charset="-128"/>
              </a:rPr>
              <a:t>				</a:t>
            </a:r>
          </a:p>
          <a:p>
            <a:pPr marL="457189" indent="-457189" algn="ctr" defTabSz="1219170">
              <a:spcBef>
                <a:spcPct val="20000"/>
              </a:spcBef>
              <a:defRPr/>
            </a:pPr>
            <a:r>
              <a:rPr lang="en-US" sz="4267">
                <a:ea typeface="ＭＳ Ｐゴシック" charset="-128"/>
              </a:rPr>
              <a:t>					</a:t>
            </a:r>
            <a:endParaRPr lang="en-US" sz="3067" dirty="0">
              <a:ea typeface="ＭＳ Ｐゴシック" charset="-128"/>
            </a:endParaRPr>
          </a:p>
        </p:txBody>
      </p:sp>
      <p:sp>
        <p:nvSpPr>
          <p:cNvPr id="5" name="Rectangle 2"/>
          <p:cNvSpPr txBox="1">
            <a:spLocks noChangeArrowheads="1"/>
          </p:cNvSpPr>
          <p:nvPr/>
        </p:nvSpPr>
        <p:spPr>
          <a:xfrm>
            <a:off x="914400" y="5562600"/>
            <a:ext cx="9448800" cy="711200"/>
          </a:xfrm>
          <a:prstGeom prst="rect">
            <a:avLst/>
          </a:prstGeom>
        </p:spPr>
        <p:txBody>
          <a:bodyPr lIns="101596" tIns="50797" rIns="101596" bIns="50797" rtlCol="0">
            <a:normAutofit fontScale="85000" lnSpcReduction="20000"/>
          </a:bodyPr>
          <a:lstStyle/>
          <a:p>
            <a:pPr algn="ctr" defTabSz="1219170">
              <a:spcBef>
                <a:spcPct val="0"/>
              </a:spcBef>
              <a:defRPr/>
            </a:pPr>
            <a:r>
              <a:rPr lang="en-US" sz="2667" dirty="0">
                <a:effectLst>
                  <a:outerShdw blurRad="38100" dist="38100" dir="2700000" algn="tl">
                    <a:srgbClr val="000000">
                      <a:alpha val="43137"/>
                    </a:srgbClr>
                  </a:outerShdw>
                </a:effectLst>
                <a:latin typeface="+mj-lt"/>
                <a:ea typeface="+mj-ea"/>
                <a:cs typeface="+mj-cs"/>
              </a:rPr>
              <a:t>For any clarifications/support/information </a:t>
            </a:r>
            <a:br>
              <a:rPr lang="en-US" sz="2667" dirty="0">
                <a:effectLst>
                  <a:outerShdw blurRad="38100" dist="38100" dir="2700000" algn="tl">
                    <a:srgbClr val="000000">
                      <a:alpha val="43137"/>
                    </a:srgbClr>
                  </a:outerShdw>
                </a:effectLst>
                <a:latin typeface="+mj-lt"/>
                <a:ea typeface="+mj-ea"/>
                <a:cs typeface="+mj-cs"/>
              </a:rPr>
            </a:br>
            <a:r>
              <a:rPr lang="en-US" sz="2667" dirty="0">
                <a:effectLst>
                  <a:outerShdw blurRad="38100" dist="38100" dir="2700000" algn="tl">
                    <a:srgbClr val="000000">
                      <a:alpha val="43137"/>
                    </a:srgbClr>
                  </a:outerShdw>
                </a:effectLst>
                <a:latin typeface="+mj-lt"/>
                <a:ea typeface="+mj-ea"/>
                <a:cs typeface="+mj-cs"/>
              </a:rPr>
              <a:t>contact: </a:t>
            </a:r>
            <a:r>
              <a:rPr lang="en-US" sz="2667" b="1" u="sng" dirty="0">
                <a:solidFill>
                  <a:srgbClr val="0033CC"/>
                </a:solidFill>
                <a:effectLst>
                  <a:outerShdw blurRad="38100" dist="38100" dir="2700000" algn="tl">
                    <a:srgbClr val="000000">
                      <a:alpha val="43137"/>
                    </a:srgbClr>
                  </a:outerShdw>
                </a:effectLst>
                <a:latin typeface="+mj-lt"/>
                <a:ea typeface="+mj-ea"/>
                <a:cs typeface="+mj-cs"/>
              </a:rPr>
              <a:t>admin@lexq.us</a:t>
            </a:r>
          </a:p>
        </p:txBody>
      </p:sp>
    </p:spTree>
    <p:extLst>
      <p:ext uri="{BB962C8B-B14F-4D97-AF65-F5344CB8AC3E}">
        <p14:creationId xmlns:p14="http://schemas.microsoft.com/office/powerpoint/2010/main" val="942139074"/>
      </p:ext>
    </p:extLst>
  </p:cSld>
  <p:clrMapOvr>
    <a:masterClrMapping/>
  </p:clrMapOvr>
  <p:timing>
    <p:tnLst>
      <p:par>
        <p:cTn id="1" dur="indefinite" restart="never" nodeType="tmRoot"/>
      </p:par>
    </p:tnLst>
  </p:timing>
</p:sld>
</file>

<file path=ppt/theme/theme1.xml><?xml version="1.0" encoding="utf-8"?>
<a:theme xmlns:a="http://schemas.openxmlformats.org/drawingml/2006/main" name="ISO 2000-1 Lead Implemen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ISO 2000-1 Lead Implementer</Template>
  <TotalTime>705</TotalTime>
  <Words>345</Words>
  <Application>Microsoft Office PowerPoint</Application>
  <PresentationFormat>Custom</PresentationFormat>
  <Paragraphs>44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ISO 2000-1 Lead Implementer</vt:lpstr>
      <vt:lpstr>SIX SIGMA BLACK BELT TRAINING</vt:lpstr>
      <vt:lpstr>SIX SIGMA BLACK BELT TRAINING  </vt:lpstr>
      <vt:lpstr>What is this Course About? </vt:lpstr>
      <vt:lpstr>Course Outline</vt:lpstr>
      <vt:lpstr>PowerPoint Presentation</vt:lpstr>
      <vt:lpstr>Course Outline</vt:lpstr>
      <vt:lpstr>Who Should Attend?</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Goutham</dc:creator>
  <cp:lastModifiedBy>LexNimble</cp:lastModifiedBy>
  <cp:revision>8</cp:revision>
  <dcterms:created xsi:type="dcterms:W3CDTF">2020-05-26T14:59:20Z</dcterms:created>
  <dcterms:modified xsi:type="dcterms:W3CDTF">2020-05-27T05:29:08Z</dcterms:modified>
</cp:coreProperties>
</file>