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10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73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98" y="292084"/>
            <a:ext cx="10972407" cy="1384416"/>
          </a:xfrm>
          <a:prstGeom prst="rect">
            <a:avLst/>
          </a:prstGeom>
        </p:spPr>
        <p:txBody>
          <a:bodyPr lIns="76197" tIns="38098" rIns="76197" bIns="3809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798" y="1904504"/>
            <a:ext cx="10972407" cy="4115992"/>
          </a:xfrm>
          <a:prstGeom prst="rect">
            <a:avLst/>
          </a:prstGeom>
        </p:spPr>
        <p:txBody>
          <a:bodyPr lIns="76197" tIns="38098" rIns="76197" bIns="38098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798" y="6245521"/>
            <a:ext cx="2844407" cy="475380"/>
          </a:xfrm>
          <a:prstGeom prst="rect">
            <a:avLst/>
          </a:prstGeom>
          <a:ln/>
        </p:spPr>
        <p:txBody>
          <a:bodyPr lIns="76197" tIns="38098" rIns="76197" bIns="38098"/>
          <a:lstStyle>
            <a:lvl1pPr>
              <a:defRPr/>
            </a:lvl1pPr>
          </a:lstStyle>
          <a:p>
            <a:fld id="{3431947C-4577-4037-BC9F-246FEB1C9E91}" type="datetimeFigureOut">
              <a:rPr lang="en-US" smtClean="0"/>
              <a:t>19-May-20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6290" y="6245521"/>
            <a:ext cx="3859423" cy="475380"/>
          </a:xfrm>
          <a:prstGeom prst="rect">
            <a:avLst/>
          </a:prstGeom>
          <a:ln/>
        </p:spPr>
        <p:txBody>
          <a:bodyPr lIns="76197" tIns="38098" rIns="76197" bIns="38098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798" y="6245521"/>
            <a:ext cx="2844407" cy="475380"/>
          </a:xfrm>
          <a:prstGeom prst="rect">
            <a:avLst/>
          </a:prstGeom>
          <a:ln/>
        </p:spPr>
        <p:txBody>
          <a:bodyPr lIns="76197" tIns="38098" rIns="76197" bIns="38098"/>
          <a:lstStyle>
            <a:lvl1pPr>
              <a:defRPr/>
            </a:lvl1pPr>
          </a:lstStyle>
          <a:p>
            <a:fld id="{586F1E0E-D6CE-4A93-BF8D-C1C9AC4A4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18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85800"/>
            <a:ext cx="10769600" cy="533400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417637"/>
            <a:ext cx="10769600" cy="48307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Ø"/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592986" y="6397626"/>
            <a:ext cx="5037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6F1E0E-D6CE-4A93-BF8D-C1C9AC4A4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24656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792" y="1591056"/>
            <a:ext cx="10972800" cy="45259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4pPr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31947C-4577-4037-BC9F-246FEB1C9E91}" type="datetimeFigureOut">
              <a:rPr lang="en-US" smtClean="0"/>
              <a:t>19-May-20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86F1E0E-D6CE-4A93-BF8D-C1C9AC4A436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09600" y="118873"/>
            <a:ext cx="8241792" cy="115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3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-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68800" y="6273801"/>
            <a:ext cx="416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itchFamily="34" charset="0"/>
              </a:rPr>
              <a:t>www.lexnimble.in |  www.lexnimble.com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50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8"/>
          <p:cNvSpPr txBox="1">
            <a:spLocks noChangeArrowheads="1"/>
          </p:cNvSpPr>
          <p:nvPr/>
        </p:nvSpPr>
        <p:spPr bwMode="auto">
          <a:xfrm>
            <a:off x="7924800" y="6376036"/>
            <a:ext cx="374904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40" b="1">
                <a:solidFill>
                  <a:schemeClr val="bg1"/>
                </a:solidFill>
                <a:latin typeface="Lato"/>
              </a:rPr>
              <a:t>www.lexnimble.in |  www.lexnimble.com</a:t>
            </a:r>
          </a:p>
        </p:txBody>
      </p:sp>
      <p:pic>
        <p:nvPicPr>
          <p:cNvPr id="4099" name="Picture 10" descr="template 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6" y="3358516"/>
            <a:ext cx="133350" cy="14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1" descr="template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20" y="6482716"/>
            <a:ext cx="182880" cy="19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6" descr="template2-new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7" descr="LexNimblesolutions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2103120" cy="100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8" descr="Logo_LexQ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076" y="4879432"/>
            <a:ext cx="1718310" cy="111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Box 19"/>
          <p:cNvSpPr txBox="1">
            <a:spLocks noChangeArrowheads="1"/>
          </p:cNvSpPr>
          <p:nvPr/>
        </p:nvSpPr>
        <p:spPr bwMode="auto">
          <a:xfrm>
            <a:off x="4084320" y="338978"/>
            <a:ext cx="77520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Project </a:t>
            </a:r>
            <a:r>
              <a:rPr lang="en-US" sz="4800" b="1" dirty="0">
                <a:solidFill>
                  <a:schemeClr val="bg1"/>
                </a:solidFill>
                <a:ea typeface="MS PGothic" panose="020B0600070205080204" pitchFamily="34" charset="-128"/>
              </a:rPr>
              <a:t>Management Training </a:t>
            </a:r>
            <a:endParaRPr lang="en-US" altLang="en-US" sz="4800" b="1" dirty="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sp>
        <p:nvSpPr>
          <p:cNvPr id="4105" name="Rectangle 21"/>
          <p:cNvSpPr>
            <a:spLocks noChangeArrowheads="1"/>
          </p:cNvSpPr>
          <p:nvPr/>
        </p:nvSpPr>
        <p:spPr bwMode="auto">
          <a:xfrm>
            <a:off x="609600" y="5053966"/>
            <a:ext cx="3840480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640">
                <a:solidFill>
                  <a:schemeClr val="bg1"/>
                </a:solidFill>
                <a:ea typeface="MS PGothic" panose="020B0600070205080204" pitchFamily="34" charset="-128"/>
              </a:rPr>
              <a:t>Sandeep Gajula,</a:t>
            </a:r>
            <a:r>
              <a:rPr lang="en-US" altLang="en-US" sz="288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</a:p>
          <a:p>
            <a:pPr eaLnBrk="1" hangingPunct="1"/>
            <a:r>
              <a:rPr lang="en-US" altLang="en-US" sz="1320">
                <a:solidFill>
                  <a:schemeClr val="bg1"/>
                </a:solidFill>
                <a:ea typeface="MS PGothic" panose="020B0600070205080204" pitchFamily="34" charset="-128"/>
              </a:rPr>
              <a:t>Lead Auditor ISO 9001:2015</a:t>
            </a:r>
          </a:p>
          <a:p>
            <a:pPr eaLnBrk="1" hangingPunct="1"/>
            <a:r>
              <a:rPr lang="en-US" altLang="en-US" sz="1320">
                <a:solidFill>
                  <a:schemeClr val="bg1"/>
                </a:solidFill>
                <a:ea typeface="MS PGothic" panose="020B0600070205080204" pitchFamily="34" charset="-128"/>
              </a:rPr>
              <a:t>Lead Auditor ISMS 27001:2013</a:t>
            </a:r>
          </a:p>
        </p:txBody>
      </p:sp>
      <p:sp>
        <p:nvSpPr>
          <p:cNvPr id="4106" name="TextBox 23"/>
          <p:cNvSpPr txBox="1">
            <a:spLocks noChangeArrowheads="1"/>
          </p:cNvSpPr>
          <p:nvPr/>
        </p:nvSpPr>
        <p:spPr bwMode="auto">
          <a:xfrm>
            <a:off x="7833360" y="6273166"/>
            <a:ext cx="374904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40" b="1">
                <a:solidFill>
                  <a:schemeClr val="bg1"/>
                </a:solidFill>
                <a:latin typeface="Lato"/>
              </a:rPr>
              <a:t>www.lexnimble.in |  www.lexq.us</a:t>
            </a:r>
          </a:p>
        </p:txBody>
      </p:sp>
    </p:spTree>
    <p:extLst>
      <p:ext uri="{BB962C8B-B14F-4D97-AF65-F5344CB8AC3E}">
        <p14:creationId xmlns:p14="http://schemas.microsoft.com/office/powerpoint/2010/main" val="164218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945"/>
          </a:xfrm>
        </p:spPr>
        <p:txBody>
          <a:bodyPr/>
          <a:lstStyle/>
          <a:p>
            <a:pPr algn="l"/>
            <a:r>
              <a:rPr lang="fr-FR" sz="4400" b="1" dirty="0" smtClean="0"/>
              <a:t>Project Communications Management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796" y="1257959"/>
            <a:ext cx="10972407" cy="4115992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fr-FR" sz="3200" dirty="0"/>
              <a:t>Plan Communication Management  </a:t>
            </a:r>
          </a:p>
          <a:p>
            <a:pPr>
              <a:lnSpc>
                <a:spcPct val="70000"/>
              </a:lnSpc>
            </a:pPr>
            <a:r>
              <a:rPr lang="fr-FR" sz="3200" dirty="0" smtClean="0"/>
              <a:t>Manage </a:t>
            </a:r>
            <a:r>
              <a:rPr lang="fr-FR" sz="3200" dirty="0"/>
              <a:t>Communications   </a:t>
            </a:r>
          </a:p>
          <a:p>
            <a:pPr>
              <a:lnSpc>
                <a:spcPct val="70000"/>
              </a:lnSpc>
            </a:pPr>
            <a:r>
              <a:rPr lang="fr-FR" sz="3200" dirty="0"/>
              <a:t>Monitor Communications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58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72407" cy="1043709"/>
          </a:xfrm>
        </p:spPr>
        <p:txBody>
          <a:bodyPr/>
          <a:lstStyle/>
          <a:p>
            <a:pPr algn="l"/>
            <a:r>
              <a:rPr lang="en-US" sz="4400" b="1" dirty="0" smtClean="0"/>
              <a:t>Project Risk Management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1226416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Plan </a:t>
            </a:r>
            <a:r>
              <a:rPr lang="en-US" sz="3200" dirty="0"/>
              <a:t>Risk Management</a:t>
            </a:r>
          </a:p>
          <a:p>
            <a:r>
              <a:rPr lang="en-US" sz="3200" dirty="0" smtClean="0"/>
              <a:t>Identify </a:t>
            </a:r>
            <a:r>
              <a:rPr lang="en-US" sz="3200" dirty="0"/>
              <a:t>Risks</a:t>
            </a:r>
          </a:p>
          <a:p>
            <a:r>
              <a:rPr lang="en-US" sz="3200" dirty="0" smtClean="0"/>
              <a:t>Perform </a:t>
            </a:r>
            <a:r>
              <a:rPr lang="en-US" sz="3200" dirty="0"/>
              <a:t>Qualitative Risk Analysis</a:t>
            </a:r>
          </a:p>
          <a:p>
            <a:r>
              <a:rPr lang="en-US" sz="3200" dirty="0" smtClean="0"/>
              <a:t>Perform </a:t>
            </a:r>
            <a:r>
              <a:rPr lang="en-US" sz="3200" dirty="0"/>
              <a:t>Quantitative Risk Analysis</a:t>
            </a:r>
          </a:p>
          <a:p>
            <a:r>
              <a:rPr lang="en-US" sz="3200" dirty="0" smtClean="0"/>
              <a:t>Plan </a:t>
            </a:r>
            <a:r>
              <a:rPr lang="en-US" sz="3200" dirty="0"/>
              <a:t>Risk Responses</a:t>
            </a:r>
          </a:p>
          <a:p>
            <a:r>
              <a:rPr lang="en-US" sz="3200" dirty="0" smtClean="0"/>
              <a:t>Implement </a:t>
            </a:r>
            <a:r>
              <a:rPr lang="en-US" sz="3200" dirty="0"/>
              <a:t>Risks Responses</a:t>
            </a:r>
          </a:p>
          <a:p>
            <a:r>
              <a:rPr lang="en-US" sz="3200" dirty="0" smtClean="0"/>
              <a:t>Monitor </a:t>
            </a:r>
            <a:r>
              <a:rPr lang="en-US" sz="3200" dirty="0"/>
              <a:t>Risks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919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900"/>
            <a:ext cx="10972407" cy="945573"/>
          </a:xfrm>
        </p:spPr>
        <p:txBody>
          <a:bodyPr/>
          <a:lstStyle/>
          <a:p>
            <a:pPr algn="l"/>
            <a:r>
              <a:rPr lang="fr-FR" sz="4400" b="1" dirty="0" smtClean="0"/>
              <a:t>Project </a:t>
            </a:r>
            <a:r>
              <a:rPr lang="fr-FR" sz="4400" b="1" dirty="0" err="1" smtClean="0"/>
              <a:t>procurement</a:t>
            </a:r>
            <a:r>
              <a:rPr lang="fr-FR" sz="4400" b="1" dirty="0" smtClean="0"/>
              <a:t> </a:t>
            </a:r>
            <a:r>
              <a:rPr lang="fr-FR" sz="4400" b="1" dirty="0" smtClean="0"/>
              <a:t>Management</a:t>
            </a:r>
            <a:r>
              <a:rPr lang="fr-FR" dirty="0" smtClean="0"/>
              <a:t/>
            </a:r>
            <a:br>
              <a:rPr lang="fr-F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9915"/>
            <a:ext cx="10515600" cy="4741429"/>
          </a:xfrm>
        </p:spPr>
        <p:txBody>
          <a:bodyPr/>
          <a:lstStyle/>
          <a:p>
            <a:r>
              <a:rPr lang="fr-FR" sz="3200" dirty="0" smtClean="0"/>
              <a:t>Plan </a:t>
            </a:r>
            <a:r>
              <a:rPr lang="fr-FR" sz="3200" dirty="0" err="1"/>
              <a:t>p</a:t>
            </a:r>
            <a:r>
              <a:rPr lang="fr-FR" sz="3200" dirty="0" err="1" smtClean="0"/>
              <a:t>rocurement</a:t>
            </a:r>
            <a:r>
              <a:rPr lang="fr-FR" sz="3200" dirty="0" smtClean="0"/>
              <a:t> </a:t>
            </a:r>
            <a:r>
              <a:rPr lang="fr-FR" sz="3200" dirty="0" smtClean="0"/>
              <a:t>Management</a:t>
            </a:r>
          </a:p>
          <a:p>
            <a:r>
              <a:rPr lang="fr-FR" sz="3200" dirty="0" err="1" smtClean="0"/>
              <a:t>Conduct</a:t>
            </a:r>
            <a:r>
              <a:rPr lang="fr-FR" sz="3200" dirty="0" smtClean="0"/>
              <a:t> </a:t>
            </a:r>
            <a:r>
              <a:rPr lang="fr-FR" sz="3200" dirty="0" err="1" smtClean="0"/>
              <a:t>Procurement</a:t>
            </a:r>
            <a:endParaRPr lang="fr-FR" sz="3200" dirty="0" smtClean="0"/>
          </a:p>
          <a:p>
            <a:r>
              <a:rPr lang="fr-FR" sz="3200" dirty="0" smtClean="0"/>
              <a:t>Control </a:t>
            </a:r>
            <a:r>
              <a:rPr lang="fr-FR" sz="3200" dirty="0" err="1" smtClean="0"/>
              <a:t>p</a:t>
            </a:r>
            <a:r>
              <a:rPr lang="fr-FR" sz="3200" dirty="0" err="1" smtClean="0"/>
              <a:t>rocurement</a:t>
            </a:r>
            <a:endParaRPr lang="en-US" dirty="0" smtClean="0"/>
          </a:p>
          <a:p>
            <a:endParaRPr lang="fr-FR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386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75748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b="1" dirty="0" smtClean="0"/>
              <a:t>Project Stakeholder Management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8316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3200" dirty="0" smtClean="0"/>
              <a:t>Identify Stakeholders</a:t>
            </a:r>
            <a:endParaRPr lang="en-US" sz="3200" dirty="0" smtClean="0"/>
          </a:p>
          <a:p>
            <a:r>
              <a:rPr lang="en-US" sz="3200" dirty="0" smtClean="0"/>
              <a:t>  Plan Stakeholder </a:t>
            </a:r>
            <a:r>
              <a:rPr lang="en-US" sz="3200" dirty="0" smtClean="0"/>
              <a:t>Engagement</a:t>
            </a:r>
            <a:endParaRPr lang="en-US" sz="3200" dirty="0" smtClean="0"/>
          </a:p>
          <a:p>
            <a:r>
              <a:rPr lang="en-US" sz="3200" dirty="0" smtClean="0"/>
              <a:t>  Manage Stakeholder </a:t>
            </a:r>
            <a:r>
              <a:rPr lang="en-US" sz="3200" dirty="0" smtClean="0"/>
              <a:t>Engagement</a:t>
            </a:r>
            <a:endParaRPr lang="en-US" sz="3200" dirty="0" smtClean="0"/>
          </a:p>
          <a:p>
            <a:r>
              <a:rPr lang="en-US" sz="3200" dirty="0" smtClean="0"/>
              <a:t>  Monitor Stakeholder Engagement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682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6666"/>
            <a:ext cx="10972407" cy="788571"/>
          </a:xfrm>
        </p:spPr>
        <p:txBody>
          <a:bodyPr/>
          <a:lstStyle/>
          <a:p>
            <a:pPr algn="l"/>
            <a:r>
              <a:rPr lang="en-US" sz="4400" b="1" dirty="0" smtClean="0"/>
              <a:t>Professional and Social Responsibility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598" y="1433449"/>
            <a:ext cx="10972407" cy="4115992"/>
          </a:xfrm>
        </p:spPr>
        <p:txBody>
          <a:bodyPr/>
          <a:lstStyle/>
          <a:p>
            <a:r>
              <a:rPr lang="en-US" sz="3200" dirty="0" smtClean="0"/>
              <a:t>PMI Code Of Conduct  </a:t>
            </a:r>
          </a:p>
          <a:p>
            <a:r>
              <a:rPr lang="en-US" sz="3200" dirty="0" smtClean="0"/>
              <a:t> Applicability of Code Of Conduct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57190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4037"/>
            <a:ext cx="10515600" cy="692728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b="1" dirty="0"/>
              <a:t>PMP Target Audience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837" y="1155700"/>
            <a:ext cx="10661072" cy="5060373"/>
          </a:xfrm>
        </p:spPr>
        <p:txBody>
          <a:bodyPr>
            <a:normAutofit fontScale="55000" lnSpcReduction="20000"/>
          </a:bodyPr>
          <a:lstStyle/>
          <a:p>
            <a:r>
              <a:rPr lang="en-US" sz="5800" dirty="0"/>
              <a:t>Project Managers</a:t>
            </a:r>
          </a:p>
          <a:p>
            <a:r>
              <a:rPr lang="en-US" sz="5800" dirty="0"/>
              <a:t>Project Team </a:t>
            </a:r>
            <a:r>
              <a:rPr lang="en-US" sz="5800" dirty="0" smtClean="0"/>
              <a:t>Managers</a:t>
            </a:r>
          </a:p>
          <a:p>
            <a:r>
              <a:rPr lang="en-US" sz="5800" dirty="0"/>
              <a:t>Project Leaders</a:t>
            </a:r>
          </a:p>
          <a:p>
            <a:r>
              <a:rPr lang="en-US" sz="5800" dirty="0"/>
              <a:t>Project Coordinators</a:t>
            </a:r>
          </a:p>
          <a:p>
            <a:r>
              <a:rPr lang="en-US" sz="5800" dirty="0"/>
              <a:t>Project Support </a:t>
            </a:r>
            <a:r>
              <a:rPr lang="en-US" sz="5800" dirty="0" smtClean="0"/>
              <a:t>Staff</a:t>
            </a:r>
            <a:endParaRPr lang="en-US" sz="5800" dirty="0"/>
          </a:p>
          <a:p>
            <a:r>
              <a:rPr lang="en-US" sz="5800" dirty="0"/>
              <a:t>Project Executives</a:t>
            </a:r>
          </a:p>
          <a:p>
            <a:r>
              <a:rPr lang="en-US" sz="5800" dirty="0"/>
              <a:t>Project Associates</a:t>
            </a:r>
          </a:p>
          <a:p>
            <a:r>
              <a:rPr lang="en-US" sz="5800" dirty="0"/>
              <a:t>Project Officers</a:t>
            </a:r>
          </a:p>
          <a:p>
            <a:r>
              <a:rPr lang="en-US" sz="5800" dirty="0"/>
              <a:t>Project Consultants</a:t>
            </a:r>
          </a:p>
          <a:p>
            <a:r>
              <a:rPr lang="en-US" sz="5800" dirty="0"/>
              <a:t>Assistant Project </a:t>
            </a:r>
            <a:r>
              <a:rPr lang="en-US" sz="5800" dirty="0" smtClean="0"/>
              <a:t>Managers</a:t>
            </a:r>
            <a:endParaRPr lang="en-US" sz="5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056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0397"/>
            <a:ext cx="10515600" cy="872548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b="1" dirty="0"/>
              <a:t>PMP</a:t>
            </a:r>
            <a:r>
              <a:rPr lang="en-US" b="1" dirty="0" smtClean="0"/>
              <a:t> </a:t>
            </a:r>
            <a:r>
              <a:rPr lang="en-US" b="1" dirty="0"/>
              <a:t>Course Agenda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2945"/>
            <a:ext cx="10515600" cy="5124018"/>
          </a:xfrm>
        </p:spPr>
        <p:txBody>
          <a:bodyPr/>
          <a:lstStyle/>
          <a:p>
            <a:r>
              <a:rPr lang="en-US" sz="3200" dirty="0" smtClean="0"/>
              <a:t>Introduction</a:t>
            </a:r>
          </a:p>
          <a:p>
            <a:r>
              <a:rPr lang="en-US" sz="3200" dirty="0" smtClean="0"/>
              <a:t>What </a:t>
            </a:r>
            <a:r>
              <a:rPr lang="en-US" sz="3200" dirty="0" smtClean="0"/>
              <a:t>is a Project?</a:t>
            </a:r>
          </a:p>
          <a:p>
            <a:r>
              <a:rPr lang="en-US" sz="3200" dirty="0" smtClean="0"/>
              <a:t>Comparison </a:t>
            </a:r>
            <a:r>
              <a:rPr lang="en-US" sz="3200" dirty="0" smtClean="0"/>
              <a:t>between Project and Operation</a:t>
            </a:r>
          </a:p>
          <a:p>
            <a:r>
              <a:rPr lang="en-US" sz="3200" dirty="0" smtClean="0"/>
              <a:t>What </a:t>
            </a:r>
            <a:r>
              <a:rPr lang="en-US" sz="3200" dirty="0" smtClean="0"/>
              <a:t>is Project Management and Project </a:t>
            </a:r>
            <a:r>
              <a:rPr lang="en-US" sz="3200" dirty="0" smtClean="0"/>
              <a:t>        Environment</a:t>
            </a:r>
            <a:r>
              <a:rPr lang="en-US" sz="3200" dirty="0" smtClean="0"/>
              <a:t>?</a:t>
            </a:r>
          </a:p>
          <a:p>
            <a:r>
              <a:rPr lang="en-US" sz="3200" dirty="0" smtClean="0"/>
              <a:t>Project</a:t>
            </a:r>
            <a:r>
              <a:rPr lang="en-US" sz="3200" dirty="0" smtClean="0"/>
              <a:t>, Program and Portfolio Management</a:t>
            </a:r>
          </a:p>
        </p:txBody>
      </p:sp>
    </p:spTree>
    <p:extLst>
      <p:ext uri="{BB962C8B-B14F-4D97-AF65-F5344CB8AC3E}">
        <p14:creationId xmlns:p14="http://schemas.microsoft.com/office/powerpoint/2010/main" val="3129210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025745" cy="1422400"/>
          </a:xfrm>
        </p:spPr>
        <p:txBody>
          <a:bodyPr/>
          <a:lstStyle/>
          <a:p>
            <a:pPr algn="l"/>
            <a:r>
              <a:rPr lang="en-US" sz="4400" b="1" dirty="0" smtClean="0"/>
              <a:t>The Environment in which Projects Operate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098" y="1193304"/>
            <a:ext cx="10972407" cy="4115992"/>
          </a:xfrm>
        </p:spPr>
        <p:txBody>
          <a:bodyPr/>
          <a:lstStyle/>
          <a:p>
            <a:r>
              <a:rPr lang="en-US" sz="3200" dirty="0" smtClean="0"/>
              <a:t>Overview</a:t>
            </a:r>
          </a:p>
          <a:p>
            <a:r>
              <a:rPr lang="en-US" sz="3200" dirty="0" smtClean="0"/>
              <a:t>Enterprise Environmental Factors - Internal &amp; External  </a:t>
            </a:r>
          </a:p>
          <a:p>
            <a:r>
              <a:rPr lang="en-US" sz="3200" dirty="0" smtClean="0"/>
              <a:t>Organization Process Assets   </a:t>
            </a:r>
          </a:p>
          <a:p>
            <a:r>
              <a:rPr lang="en-US" sz="3200" dirty="0" smtClean="0"/>
              <a:t>Organizational 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384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1234"/>
            <a:ext cx="10515600" cy="641639"/>
          </a:xfrm>
        </p:spPr>
        <p:txBody>
          <a:bodyPr>
            <a:noAutofit/>
          </a:bodyPr>
          <a:lstStyle/>
          <a:p>
            <a:pPr algn="l"/>
            <a:r>
              <a:rPr lang="en-US" sz="4400" b="1" dirty="0" smtClean="0"/>
              <a:t>The Role Of The Project Manager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490" y="1274618"/>
            <a:ext cx="10513291" cy="4939290"/>
          </a:xfrm>
        </p:spPr>
        <p:txBody>
          <a:bodyPr/>
          <a:lstStyle/>
          <a:p>
            <a:r>
              <a:rPr lang="en-US" sz="3200" dirty="0" smtClean="0"/>
              <a:t>Definition Of Project Manager   </a:t>
            </a:r>
          </a:p>
          <a:p>
            <a:r>
              <a:rPr lang="en-US" sz="3200" dirty="0" smtClean="0"/>
              <a:t>Project Manager Sphere of Influence   </a:t>
            </a:r>
          </a:p>
          <a:p>
            <a:r>
              <a:rPr lang="en-US" sz="3200" dirty="0" smtClean="0"/>
              <a:t>Project Manager Competencies   </a:t>
            </a:r>
          </a:p>
          <a:p>
            <a:r>
              <a:rPr lang="en-US" sz="3200" dirty="0" smtClean="0"/>
              <a:t>Performing Integration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9687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138"/>
            <a:ext cx="10972407" cy="807043"/>
          </a:xfrm>
        </p:spPr>
        <p:txBody>
          <a:bodyPr/>
          <a:lstStyle/>
          <a:p>
            <a:pPr algn="l"/>
            <a:r>
              <a:rPr lang="en-US" sz="4400" b="1" dirty="0" smtClean="0"/>
              <a:t>Project Integration Management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437" y="1246908"/>
            <a:ext cx="10587182" cy="431121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3200" dirty="0" smtClean="0"/>
              <a:t>Develop Project Charter</a:t>
            </a:r>
          </a:p>
          <a:p>
            <a:pPr>
              <a:lnSpc>
                <a:spcPct val="110000"/>
              </a:lnSpc>
            </a:pPr>
            <a:r>
              <a:rPr lang="en-US" sz="3200" dirty="0" smtClean="0"/>
              <a:t>Develop Project Management Plan</a:t>
            </a:r>
          </a:p>
          <a:p>
            <a:pPr>
              <a:lnSpc>
                <a:spcPct val="110000"/>
              </a:lnSpc>
            </a:pPr>
            <a:r>
              <a:rPr lang="en-US" sz="3200" dirty="0" smtClean="0"/>
              <a:t>Direct and Manage Project Work</a:t>
            </a:r>
          </a:p>
          <a:p>
            <a:pPr>
              <a:lnSpc>
                <a:spcPct val="110000"/>
              </a:lnSpc>
            </a:pPr>
            <a:r>
              <a:rPr lang="en-US" sz="3200" dirty="0" smtClean="0"/>
              <a:t>Manage Project Knowledge</a:t>
            </a:r>
          </a:p>
          <a:p>
            <a:pPr>
              <a:lnSpc>
                <a:spcPct val="110000"/>
              </a:lnSpc>
            </a:pPr>
            <a:r>
              <a:rPr lang="en-US" sz="3200" dirty="0" smtClean="0"/>
              <a:t>Monitor and Control Project Work</a:t>
            </a:r>
          </a:p>
          <a:p>
            <a:pPr>
              <a:lnSpc>
                <a:spcPct val="110000"/>
              </a:lnSpc>
            </a:pPr>
            <a:r>
              <a:rPr lang="en-US" sz="3200" dirty="0" smtClean="0"/>
              <a:t>Perform Integrated Change Control</a:t>
            </a:r>
          </a:p>
          <a:p>
            <a:pPr>
              <a:lnSpc>
                <a:spcPct val="110000"/>
              </a:lnSpc>
            </a:pPr>
            <a:r>
              <a:rPr lang="en-US" sz="3200" dirty="0" smtClean="0"/>
              <a:t>Close Project or Phase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40849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8798"/>
            <a:ext cx="10515600" cy="937202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b="1" dirty="0" smtClean="0"/>
              <a:t>Project Scope Management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02328"/>
            <a:ext cx="10515600" cy="487463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200" dirty="0" smtClean="0"/>
              <a:t>Plan </a:t>
            </a:r>
            <a:r>
              <a:rPr lang="en-US" sz="3200" dirty="0"/>
              <a:t>Scope Management</a:t>
            </a:r>
          </a:p>
          <a:p>
            <a:pPr>
              <a:lnSpc>
                <a:spcPct val="110000"/>
              </a:lnSpc>
            </a:pPr>
            <a:r>
              <a:rPr lang="en-US" sz="3200" dirty="0" smtClean="0"/>
              <a:t>Collect </a:t>
            </a:r>
            <a:r>
              <a:rPr lang="en-US" sz="3200" dirty="0"/>
              <a:t>Requirements</a:t>
            </a:r>
          </a:p>
          <a:p>
            <a:pPr>
              <a:lnSpc>
                <a:spcPct val="110000"/>
              </a:lnSpc>
            </a:pPr>
            <a:r>
              <a:rPr lang="en-US" sz="3200" dirty="0" smtClean="0"/>
              <a:t>Define </a:t>
            </a:r>
            <a:r>
              <a:rPr lang="en-US" sz="3200" dirty="0"/>
              <a:t>Scope</a:t>
            </a:r>
          </a:p>
          <a:p>
            <a:pPr>
              <a:lnSpc>
                <a:spcPct val="110000"/>
              </a:lnSpc>
            </a:pPr>
            <a:r>
              <a:rPr lang="en-US" sz="3200" dirty="0" smtClean="0"/>
              <a:t>Create </a:t>
            </a:r>
            <a:r>
              <a:rPr lang="en-US" sz="3200" dirty="0"/>
              <a:t>WBS</a:t>
            </a:r>
          </a:p>
          <a:p>
            <a:pPr>
              <a:lnSpc>
                <a:spcPct val="110000"/>
              </a:lnSpc>
            </a:pPr>
            <a:r>
              <a:rPr lang="en-US" sz="3200" dirty="0" smtClean="0"/>
              <a:t>Validate </a:t>
            </a:r>
            <a:r>
              <a:rPr lang="en-US" sz="3200" dirty="0"/>
              <a:t>Scope</a:t>
            </a:r>
          </a:p>
          <a:p>
            <a:pPr>
              <a:lnSpc>
                <a:spcPct val="110000"/>
              </a:lnSpc>
            </a:pPr>
            <a:r>
              <a:rPr lang="en-US" sz="3200" dirty="0" smtClean="0"/>
              <a:t>Control </a:t>
            </a:r>
            <a:r>
              <a:rPr lang="en-US" sz="3200" dirty="0"/>
              <a:t>Scope</a:t>
            </a:r>
          </a:p>
        </p:txBody>
      </p:sp>
    </p:spTree>
    <p:extLst>
      <p:ext uri="{BB962C8B-B14F-4D97-AF65-F5344CB8AC3E}">
        <p14:creationId xmlns:p14="http://schemas.microsoft.com/office/powerpoint/2010/main" val="992663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289"/>
            <a:ext cx="10515600" cy="770948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b="1" dirty="0" smtClean="0"/>
              <a:t>Project Schedule Management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25261"/>
            <a:ext cx="10827327" cy="5000048"/>
          </a:xfrm>
        </p:spPr>
        <p:txBody>
          <a:bodyPr>
            <a:normAutofit/>
          </a:bodyPr>
          <a:lstStyle/>
          <a:p>
            <a:r>
              <a:rPr lang="en-US" sz="3200" dirty="0"/>
              <a:t>Plan Schedule Management</a:t>
            </a:r>
          </a:p>
          <a:p>
            <a:r>
              <a:rPr lang="en-US" sz="3200" dirty="0" smtClean="0"/>
              <a:t>Define </a:t>
            </a:r>
            <a:r>
              <a:rPr lang="en-US" sz="3200" dirty="0"/>
              <a:t>Activities</a:t>
            </a:r>
          </a:p>
          <a:p>
            <a:r>
              <a:rPr lang="en-US" sz="3200" dirty="0" smtClean="0"/>
              <a:t>Sequence </a:t>
            </a:r>
            <a:r>
              <a:rPr lang="en-US" sz="3200" dirty="0"/>
              <a:t>Activities</a:t>
            </a:r>
          </a:p>
          <a:p>
            <a:r>
              <a:rPr lang="en-US" sz="3200" dirty="0" smtClean="0"/>
              <a:t>Estimate </a:t>
            </a:r>
            <a:r>
              <a:rPr lang="en-US" sz="3200" dirty="0"/>
              <a:t>Activity Duration</a:t>
            </a:r>
          </a:p>
          <a:p>
            <a:r>
              <a:rPr lang="en-US" sz="3200" dirty="0" smtClean="0"/>
              <a:t>Develop </a:t>
            </a:r>
            <a:r>
              <a:rPr lang="en-US" sz="3200" dirty="0"/>
              <a:t>Schedule</a:t>
            </a:r>
          </a:p>
          <a:p>
            <a:r>
              <a:rPr lang="en-US" sz="3200" dirty="0" smtClean="0"/>
              <a:t>Control </a:t>
            </a:r>
            <a:r>
              <a:rPr lang="en-US" sz="3200" dirty="0"/>
              <a:t>Schedule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627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5066"/>
            <a:ext cx="10972407" cy="927116"/>
          </a:xfrm>
        </p:spPr>
        <p:txBody>
          <a:bodyPr/>
          <a:lstStyle/>
          <a:p>
            <a:pPr algn="l"/>
            <a:r>
              <a:rPr lang="en-US" sz="4400" b="1" dirty="0" smtClean="0"/>
              <a:t>Project Quality Management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4600"/>
            <a:ext cx="10515600" cy="2237509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 </a:t>
            </a:r>
            <a:r>
              <a:rPr lang="en-US" sz="3200" dirty="0" smtClean="0"/>
              <a:t>Plan </a:t>
            </a:r>
            <a:r>
              <a:rPr lang="en-US" sz="3200" dirty="0"/>
              <a:t>Quality Management</a:t>
            </a:r>
          </a:p>
          <a:p>
            <a:pPr>
              <a:lnSpc>
                <a:spcPct val="70000"/>
              </a:lnSpc>
            </a:pPr>
            <a:r>
              <a:rPr lang="en-US" sz="3200" dirty="0"/>
              <a:t>  Manage Quality</a:t>
            </a:r>
          </a:p>
          <a:p>
            <a:pPr>
              <a:lnSpc>
                <a:spcPct val="70000"/>
              </a:lnSpc>
            </a:pPr>
            <a:r>
              <a:rPr lang="en-US" sz="3200" dirty="0"/>
              <a:t>  Control Quality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191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507"/>
            <a:ext cx="10515600" cy="927966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b="1" dirty="0" smtClean="0"/>
              <a:t>Project Resource Management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655" y="1216025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Plan </a:t>
            </a:r>
            <a:r>
              <a:rPr lang="en-US" sz="3200" dirty="0"/>
              <a:t>Resource </a:t>
            </a:r>
            <a:r>
              <a:rPr lang="en-US" sz="3200" dirty="0" smtClean="0"/>
              <a:t>Management</a:t>
            </a:r>
            <a:endParaRPr lang="en-US" sz="3200" dirty="0"/>
          </a:p>
          <a:p>
            <a:r>
              <a:rPr lang="en-US" sz="3200" dirty="0" smtClean="0"/>
              <a:t>Estimate </a:t>
            </a:r>
            <a:r>
              <a:rPr lang="en-US" sz="3200" dirty="0"/>
              <a:t>Activity </a:t>
            </a:r>
            <a:r>
              <a:rPr lang="en-US" sz="3200" dirty="0" smtClean="0"/>
              <a:t>Resources</a:t>
            </a:r>
            <a:endParaRPr lang="en-US" sz="3200" dirty="0"/>
          </a:p>
          <a:p>
            <a:r>
              <a:rPr lang="en-US" sz="3200" dirty="0" smtClean="0"/>
              <a:t>Acquire Resources</a:t>
            </a:r>
            <a:endParaRPr lang="en-US" sz="3200" dirty="0"/>
          </a:p>
          <a:p>
            <a:r>
              <a:rPr lang="en-US" sz="3200" dirty="0" smtClean="0"/>
              <a:t>Develop </a:t>
            </a:r>
            <a:r>
              <a:rPr lang="en-US" sz="3200" dirty="0"/>
              <a:t>Team</a:t>
            </a:r>
          </a:p>
          <a:p>
            <a:r>
              <a:rPr lang="en-US" sz="3200" dirty="0" smtClean="0"/>
              <a:t>Manage </a:t>
            </a:r>
            <a:r>
              <a:rPr lang="en-US" sz="3200" dirty="0"/>
              <a:t>Team</a:t>
            </a:r>
          </a:p>
          <a:p>
            <a:r>
              <a:rPr lang="en-US" sz="3200" dirty="0" smtClean="0"/>
              <a:t>Control </a:t>
            </a:r>
            <a:r>
              <a:rPr lang="en-US" sz="3200" dirty="0"/>
              <a:t>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812922"/>
      </p:ext>
    </p:extLst>
  </p:cSld>
  <p:clrMapOvr>
    <a:masterClrMapping/>
  </p:clrMapOvr>
</p:sld>
</file>

<file path=ppt/theme/theme1.xml><?xml version="1.0" encoding="utf-8"?>
<a:theme xmlns:a="http://schemas.openxmlformats.org/drawingml/2006/main" name="Lex Nimble ISMS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Lex Nimble ISMS Presentation</Template>
  <TotalTime>2307</TotalTime>
  <Words>283</Words>
  <Application>Microsoft Office PowerPoint</Application>
  <PresentationFormat>Widescreen</PresentationFormat>
  <Paragraphs>90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MS PGothic</vt:lpstr>
      <vt:lpstr>Arial</vt:lpstr>
      <vt:lpstr>Calibri</vt:lpstr>
      <vt:lpstr>Courier New</vt:lpstr>
      <vt:lpstr>Lato</vt:lpstr>
      <vt:lpstr>Wingdings</vt:lpstr>
      <vt:lpstr>Lex Nimble ISMS Presentation</vt:lpstr>
      <vt:lpstr>PowerPoint Presentation</vt:lpstr>
      <vt:lpstr>PMP Course Agenda </vt:lpstr>
      <vt:lpstr>The Environment in which Projects Operate</vt:lpstr>
      <vt:lpstr>The Role Of The Project Manager</vt:lpstr>
      <vt:lpstr>Project Integration Management </vt:lpstr>
      <vt:lpstr>Project Scope Management </vt:lpstr>
      <vt:lpstr>Project Schedule Management </vt:lpstr>
      <vt:lpstr>Project Quality Management</vt:lpstr>
      <vt:lpstr>Project Resource Management </vt:lpstr>
      <vt:lpstr>Project Communications Management</vt:lpstr>
      <vt:lpstr>Project Risk Management </vt:lpstr>
      <vt:lpstr>Project procurement Management </vt:lpstr>
      <vt:lpstr>Project Stakeholder Management </vt:lpstr>
      <vt:lpstr>Professional and Social Responsibility</vt:lpstr>
      <vt:lpstr>PMP Target Audience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Goutham</dc:creator>
  <cp:lastModifiedBy>Goutham</cp:lastModifiedBy>
  <cp:revision>14</cp:revision>
  <dcterms:created xsi:type="dcterms:W3CDTF">2020-05-09T13:28:16Z</dcterms:created>
  <dcterms:modified xsi:type="dcterms:W3CDTF">2020-05-19T04:56:35Z</dcterms:modified>
</cp:coreProperties>
</file>