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4" r:id="rId2"/>
    <p:sldId id="292" r:id="rId3"/>
    <p:sldId id="287" r:id="rId4"/>
    <p:sldId id="288" r:id="rId5"/>
    <p:sldId id="293" r:id="rId6"/>
    <p:sldId id="290" r:id="rId7"/>
    <p:sldId id="291" r:id="rId8"/>
    <p:sldId id="28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 varScale="1">
        <p:scale>
          <a:sx n="82" d="100"/>
          <a:sy n="82" d="100"/>
        </p:scale>
        <p:origin x="144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6B17D-ABB6-4D3A-BCE9-9824646F41F7}" type="datetimeFigureOut">
              <a:rPr lang="en-IN" smtClean="0"/>
              <a:pPr/>
              <a:t>11-05-2020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4824E-CDBA-4F52-876F-2002A4519B2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48" y="219063"/>
            <a:ext cx="8229305" cy="1038312"/>
          </a:xfrm>
          <a:prstGeom prst="rect">
            <a:avLst/>
          </a:prstGeom>
        </p:spPr>
        <p:txBody>
          <a:bodyPr lIns="76197" tIns="38098" rIns="76197" bIns="3809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48" y="1428378"/>
            <a:ext cx="8229305" cy="3086994"/>
          </a:xfrm>
          <a:prstGeom prst="rect">
            <a:avLst/>
          </a:prstGeom>
        </p:spPr>
        <p:txBody>
          <a:bodyPr lIns="76197" tIns="38098" rIns="76197" bIns="3809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348" y="4684140"/>
            <a:ext cx="2133305" cy="356535"/>
          </a:xfrm>
          <a:prstGeom prst="rect">
            <a:avLst/>
          </a:prstGeom>
          <a:ln/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717" y="4684140"/>
            <a:ext cx="2894567" cy="356535"/>
          </a:xfrm>
          <a:prstGeom prst="rect">
            <a:avLst/>
          </a:prstGeom>
          <a:ln/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348" y="4684140"/>
            <a:ext cx="2133305" cy="356535"/>
          </a:xfrm>
          <a:prstGeom prst="rect">
            <a:avLst/>
          </a:prstGeom>
          <a:ln/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fld id="{C27E98CE-D62A-405E-9EE0-7CC508C25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-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276600" y="470535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itchFamily="34" charset="0"/>
              </a:rPr>
              <a:t>www.lexnimble.in |  www.lexnimble.com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Lato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0" y="478155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ato" pitchFamily="34" charset="0"/>
              </a:rPr>
              <a:t>www.lexnimble.in |  www.lexnimble.com</a:t>
            </a:r>
            <a:endParaRPr lang="en-US" sz="1200" b="1" dirty="0">
              <a:solidFill>
                <a:schemeClr val="bg1"/>
              </a:solidFill>
              <a:latin typeface="Lato" pitchFamily="34" charset="0"/>
            </a:endParaRPr>
          </a:p>
        </p:txBody>
      </p:sp>
      <p:pic>
        <p:nvPicPr>
          <p:cNvPr id="11" name="Picture 10" descr="template 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7136" y="2518410"/>
            <a:ext cx="109728" cy="106680"/>
          </a:xfrm>
          <a:prstGeom prst="rect">
            <a:avLst/>
          </a:prstGeom>
        </p:spPr>
      </p:pic>
      <p:pic>
        <p:nvPicPr>
          <p:cNvPr id="12" name="Picture 11" descr="template 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861982"/>
            <a:ext cx="152400" cy="148167"/>
          </a:xfrm>
          <a:prstGeom prst="rect">
            <a:avLst/>
          </a:prstGeom>
        </p:spPr>
      </p:pic>
      <p:pic>
        <p:nvPicPr>
          <p:cNvPr id="17" name="Picture 16" descr="template2-new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Picture 17" descr="LexNimblesolutions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4350"/>
            <a:ext cx="1752600" cy="750332"/>
          </a:xfrm>
          <a:prstGeom prst="rect">
            <a:avLst/>
          </a:prstGeom>
        </p:spPr>
      </p:pic>
      <p:pic>
        <p:nvPicPr>
          <p:cNvPr id="19" name="Picture 18" descr="Logo_LexQ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445" y="3638550"/>
            <a:ext cx="1432821" cy="838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33600" y="25274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ea typeface="ＭＳ Ｐゴシック" charset="-128"/>
              </a:rPr>
              <a:t>ISO </a:t>
            </a:r>
            <a:r>
              <a:rPr lang="en-US" sz="2800" dirty="0" smtClean="0">
                <a:solidFill>
                  <a:schemeClr val="bg1"/>
                </a:solidFill>
                <a:ea typeface="ＭＳ Ｐゴシック" charset="-128"/>
              </a:rPr>
              <a:t>9001:2015</a:t>
            </a:r>
            <a:r>
              <a:rPr lang="en-US" sz="2800" dirty="0" smtClean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US" sz="2800" dirty="0">
                <a:solidFill>
                  <a:schemeClr val="bg1"/>
                </a:solidFill>
                <a:ea typeface="ＭＳ Ｐゴシック" charset="-128"/>
              </a:rPr>
              <a:t>Lead Implementer Training</a:t>
            </a:r>
            <a:r>
              <a:rPr lang="en-US" sz="2800" dirty="0" smtClean="0">
                <a:solidFill>
                  <a:schemeClr val="bg1"/>
                </a:solidFill>
                <a:ea typeface="ＭＳ Ｐゴシック" charset="-128"/>
              </a:rPr>
              <a:t>   </a:t>
            </a:r>
            <a:endParaRPr lang="en-US" sz="28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470535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ato" pitchFamily="34" charset="0"/>
              </a:rPr>
              <a:t>www.lexnimble.in |  www.lexnimble.com</a:t>
            </a:r>
            <a:endParaRPr lang="en-US" sz="1200" b="1" dirty="0">
              <a:solidFill>
                <a:schemeClr val="bg1"/>
              </a:solidFill>
              <a:latin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550"/>
            <a:ext cx="8229305" cy="600087"/>
          </a:xfrm>
        </p:spPr>
        <p:txBody>
          <a:bodyPr/>
          <a:lstStyle/>
          <a:p>
            <a:pPr algn="l"/>
            <a:r>
              <a:rPr lang="en-US" sz="3600" b="1" dirty="0"/>
              <a:t>ISO </a:t>
            </a:r>
            <a:r>
              <a:rPr lang="en-US" sz="3600" b="1" dirty="0" smtClean="0"/>
              <a:t>9001 </a:t>
            </a:r>
            <a:r>
              <a:rPr lang="en-US" sz="3600" b="1" dirty="0" smtClean="0"/>
              <a:t>Lead </a:t>
            </a:r>
            <a:r>
              <a:rPr lang="en-US" sz="3600" b="1" dirty="0"/>
              <a:t>Implementer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8686800" cy="2895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This is an intensive course enables participants to develop the necessary expertise to support an organization in </a:t>
            </a:r>
            <a:r>
              <a:rPr lang="en-US" sz="2800" dirty="0" smtClean="0"/>
              <a:t>implementing </a:t>
            </a:r>
            <a:r>
              <a:rPr lang="en-US" sz="2800" dirty="0" smtClean="0"/>
              <a:t>Quality Management System</a:t>
            </a:r>
            <a:r>
              <a:rPr lang="en-US" sz="2800" dirty="0" smtClean="0"/>
              <a:t> (</a:t>
            </a:r>
            <a:r>
              <a:rPr lang="en-US" sz="2800" dirty="0"/>
              <a:t>Q</a:t>
            </a:r>
            <a:r>
              <a:rPr lang="en-US" sz="2800" dirty="0" smtClean="0"/>
              <a:t>MS</a:t>
            </a:r>
            <a:r>
              <a:rPr lang="en-US" sz="2800" dirty="0"/>
              <a:t>) based on </a:t>
            </a:r>
            <a:r>
              <a:rPr lang="en-US" sz="2800" dirty="0" smtClean="0"/>
              <a:t>ISO/IEC </a:t>
            </a:r>
            <a:r>
              <a:rPr lang="en-US" sz="2800" dirty="0" smtClean="0"/>
              <a:t>9001</a:t>
            </a:r>
            <a:r>
              <a:rPr lang="en-US" sz="2800" dirty="0" smtClean="0"/>
              <a:t>:2015.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5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8229305" cy="676287"/>
          </a:xfrm>
        </p:spPr>
        <p:txBody>
          <a:bodyPr/>
          <a:lstStyle/>
          <a:p>
            <a:pPr algn="l"/>
            <a:r>
              <a:rPr lang="en-US" sz="3600" b="1" dirty="0"/>
              <a:t>Program Outline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819150"/>
            <a:ext cx="8229305" cy="3886200"/>
          </a:xfrm>
        </p:spPr>
        <p:txBody>
          <a:bodyPr/>
          <a:lstStyle/>
          <a:p>
            <a:r>
              <a:rPr lang="en-US" sz="2400" dirty="0"/>
              <a:t>Understanding the organization and clarifying the quality </a:t>
            </a:r>
            <a:r>
              <a:rPr lang="en-US" sz="2400" dirty="0" smtClean="0"/>
              <a:t>objectives.</a:t>
            </a:r>
            <a:endParaRPr lang="en-US" sz="2400" dirty="0"/>
          </a:p>
          <a:p>
            <a:r>
              <a:rPr lang="en-US" sz="2400" dirty="0"/>
              <a:t>Analysis of the existing management system</a:t>
            </a:r>
          </a:p>
          <a:p>
            <a:r>
              <a:rPr lang="en-US" sz="2400" dirty="0"/>
              <a:t>QMS </a:t>
            </a:r>
            <a:r>
              <a:rPr lang="en-US" sz="2400" dirty="0" smtClean="0"/>
              <a:t>scope</a:t>
            </a:r>
            <a:endParaRPr lang="en-US" sz="2400" dirty="0"/>
          </a:p>
          <a:p>
            <a:r>
              <a:rPr lang="en-US" sz="2400" dirty="0"/>
              <a:t>Policies for quality </a:t>
            </a:r>
            <a:r>
              <a:rPr lang="en-US" sz="2400" dirty="0" smtClean="0"/>
              <a:t>management</a:t>
            </a:r>
            <a:endParaRPr lang="en-US" sz="2400" dirty="0"/>
          </a:p>
          <a:p>
            <a:r>
              <a:rPr lang="en-US" sz="2400" dirty="0"/>
              <a:t>Risk assessment</a:t>
            </a:r>
          </a:p>
          <a:p>
            <a:r>
              <a:rPr lang="en-US" sz="2400" dirty="0"/>
              <a:t>Planning of product and service </a:t>
            </a:r>
            <a:r>
              <a:rPr lang="en-US" sz="2400" dirty="0" smtClean="0"/>
              <a:t>provision</a:t>
            </a:r>
            <a:endParaRPr lang="en-US" sz="2400" dirty="0"/>
          </a:p>
          <a:p>
            <a:r>
              <a:rPr lang="en-US" sz="2400" dirty="0"/>
              <a:t>Definition of organizational structure of the </a:t>
            </a:r>
            <a:r>
              <a:rPr lang="en-US" sz="2400" dirty="0" smtClean="0"/>
              <a:t>QMS</a:t>
            </a:r>
            <a:endParaRPr lang="en-US" sz="2400" dirty="0"/>
          </a:p>
          <a:p>
            <a:r>
              <a:rPr lang="en-US" sz="2400" dirty="0"/>
              <a:t>Definition of the document management process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85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010"/>
            <a:ext cx="7886700" cy="66826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Program Outline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15275"/>
            <a:ext cx="7886700" cy="39662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Operations </a:t>
            </a:r>
            <a:r>
              <a:rPr lang="en-US" sz="2400" dirty="0"/>
              <a:t>Management</a:t>
            </a:r>
          </a:p>
          <a:p>
            <a:r>
              <a:rPr lang="en-US" sz="2400" dirty="0"/>
              <a:t>Product and service requirements, design, and purchasing process.</a:t>
            </a:r>
          </a:p>
          <a:p>
            <a:r>
              <a:rPr lang="en-US" sz="2400" dirty="0"/>
              <a:t>Product and service realization and control.</a:t>
            </a:r>
          </a:p>
          <a:p>
            <a:r>
              <a:rPr lang="en-US" sz="2400" dirty="0"/>
              <a:t>QMS measurement, continuous improvement and preparation for certification </a:t>
            </a:r>
            <a:r>
              <a:rPr lang="en-US" sz="2400" dirty="0" smtClean="0"/>
              <a:t>audit.</a:t>
            </a:r>
            <a:endParaRPr lang="en-US" sz="2400" dirty="0"/>
          </a:p>
          <a:p>
            <a:r>
              <a:rPr lang="en-US" sz="2400" dirty="0"/>
              <a:t>Monitoring, measurement, analysis and </a:t>
            </a:r>
            <a:r>
              <a:rPr lang="en-US" sz="2400" dirty="0" smtClean="0"/>
              <a:t>evaluation.</a:t>
            </a:r>
          </a:p>
          <a:p>
            <a:r>
              <a:rPr lang="en-US" sz="2400" dirty="0"/>
              <a:t>Internal </a:t>
            </a:r>
            <a:r>
              <a:rPr lang="en-US" sz="2400" dirty="0" smtClean="0"/>
              <a:t>audit</a:t>
            </a:r>
          </a:p>
          <a:p>
            <a:r>
              <a:rPr lang="en-US" sz="2400" dirty="0"/>
              <a:t>Management </a:t>
            </a:r>
            <a:r>
              <a:rPr lang="en-US" sz="2400" dirty="0" smtClean="0"/>
              <a:t>review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839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010"/>
            <a:ext cx="7886700" cy="66826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Program Outline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15275"/>
            <a:ext cx="7886700" cy="39662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Operations </a:t>
            </a:r>
            <a:r>
              <a:rPr lang="en-US" sz="2400" dirty="0"/>
              <a:t>Management</a:t>
            </a:r>
          </a:p>
          <a:p>
            <a:r>
              <a:rPr lang="en-US" sz="2400" dirty="0"/>
              <a:t>Treatment of problems and </a:t>
            </a:r>
            <a:r>
              <a:rPr lang="en-US" sz="2400" dirty="0" smtClean="0"/>
              <a:t>non-conformities</a:t>
            </a:r>
          </a:p>
          <a:p>
            <a:r>
              <a:rPr lang="en-US" sz="2400" dirty="0"/>
              <a:t>Continual </a:t>
            </a:r>
            <a:r>
              <a:rPr lang="en-US" sz="2400" dirty="0" smtClean="0"/>
              <a:t>improvement</a:t>
            </a:r>
          </a:p>
          <a:p>
            <a:r>
              <a:rPr lang="en-US" sz="2400" dirty="0"/>
              <a:t>Preparing for the certification audit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457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4" y="222971"/>
            <a:ext cx="7886700" cy="61284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Learning Objectives</a:t>
            </a:r>
            <a:r>
              <a:rPr lang="en-US" sz="4500" dirty="0"/>
              <a:t/>
            </a:r>
            <a:br>
              <a:rPr lang="en-US" sz="45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686" y="835818"/>
            <a:ext cx="8404513" cy="3869531"/>
          </a:xfrm>
        </p:spPr>
        <p:txBody>
          <a:bodyPr>
            <a:normAutofit fontScale="32500" lnSpcReduction="20000"/>
          </a:bodyPr>
          <a:lstStyle/>
          <a:p>
            <a:r>
              <a:rPr lang="en-US" sz="5100" dirty="0"/>
              <a:t>To understand the implementation of a Quality Management System in accordance with ISO </a:t>
            </a:r>
            <a:r>
              <a:rPr lang="en-US" sz="5100" dirty="0" smtClean="0"/>
              <a:t>9001.</a:t>
            </a:r>
            <a:endParaRPr lang="en-US" sz="5100" dirty="0"/>
          </a:p>
          <a:p>
            <a:r>
              <a:rPr lang="en-US" sz="5100" dirty="0"/>
              <a:t>To gain a comprehensive understanding of the concepts, approaches, standards, methods and techniques required for the effective management of a Quality Management </a:t>
            </a:r>
            <a:r>
              <a:rPr lang="en-US" sz="5100" dirty="0" smtClean="0"/>
              <a:t>System.</a:t>
            </a:r>
            <a:endParaRPr lang="en-US" sz="5100" dirty="0"/>
          </a:p>
          <a:p>
            <a:r>
              <a:rPr lang="en-US" sz="5100" dirty="0"/>
              <a:t>To gain the knowledge and skills in identifying the risks and opportunities associated with an </a:t>
            </a:r>
            <a:r>
              <a:rPr lang="en-US" sz="5100" dirty="0" smtClean="0"/>
              <a:t>organization.</a:t>
            </a:r>
            <a:endParaRPr lang="en-US" sz="5100" dirty="0"/>
          </a:p>
          <a:p>
            <a:r>
              <a:rPr lang="en-US" sz="5100" dirty="0"/>
              <a:t>To acquire the necessary expertise to support an organization in implementing, managing and maintaining a QMS as specified in ISO 9001and ISO </a:t>
            </a:r>
            <a:r>
              <a:rPr lang="en-US" sz="5100" dirty="0" smtClean="0"/>
              <a:t>9004.</a:t>
            </a:r>
            <a:endParaRPr lang="en-US" sz="5100" dirty="0"/>
          </a:p>
          <a:p>
            <a:r>
              <a:rPr lang="en-US" sz="5100" dirty="0"/>
              <a:t>To acquire the necessary expertise to manage a team implementing ISO </a:t>
            </a:r>
            <a:r>
              <a:rPr lang="en-US" sz="5100" dirty="0" smtClean="0"/>
              <a:t>9001.</a:t>
            </a:r>
            <a:endParaRPr lang="en-US" sz="5100" dirty="0"/>
          </a:p>
          <a:p>
            <a:r>
              <a:rPr lang="en-US" sz="5100" dirty="0"/>
              <a:t>To improve the capacity for analysis and decision making in the context of quality </a:t>
            </a:r>
            <a:r>
              <a:rPr lang="en-US" sz="5100" dirty="0" smtClean="0"/>
              <a:t>management.</a:t>
            </a:r>
          </a:p>
          <a:p>
            <a:r>
              <a:rPr lang="en-US" sz="5100" dirty="0" smtClean="0"/>
              <a:t>To prepare an organization for an ISO 9001 audit.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7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7886700" cy="64423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Who Should Attend?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00545"/>
            <a:ext cx="7886700" cy="3732177"/>
          </a:xfrm>
        </p:spPr>
        <p:txBody>
          <a:bodyPr/>
          <a:lstStyle/>
          <a:p>
            <a:r>
              <a:rPr lang="en-US" sz="2400" dirty="0"/>
              <a:t>ISO 9001 auditors who wish to fully understand the Quality Management System implementation process</a:t>
            </a:r>
          </a:p>
          <a:p>
            <a:r>
              <a:rPr lang="en-US" sz="2400" dirty="0"/>
              <a:t>Persons responsible for the Quality or conformity in an organization</a:t>
            </a:r>
          </a:p>
          <a:p>
            <a:r>
              <a:rPr lang="en-US" sz="2400" dirty="0"/>
              <a:t>Members of a quality team</a:t>
            </a:r>
          </a:p>
          <a:p>
            <a:r>
              <a:rPr lang="en-US" sz="2400" dirty="0"/>
              <a:t>Technical experts wanting to prepare for a quality function or for a QMS project management function</a:t>
            </a: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endParaRPr lang="en-US" sz="2100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952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0"/>
            <a:ext cx="8229305" cy="1038312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latin typeface="Calibri" panose="020F0502020204030204" pitchFamily="34" charset="0"/>
              </a:rPr>
              <a:t>Any Questions?</a:t>
            </a:r>
            <a:r>
              <a:rPr lang="en-US" b="1" dirty="0" smtClean="0">
                <a:latin typeface="Calibri" panose="020F050202020403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</a:rPr>
            </a:br>
            <a:endParaRPr lang="en-US" dirty="0" smtClean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62150"/>
            <a:ext cx="8229305" cy="1257822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en-US" dirty="0" smtClean="0">
              <a:ea typeface="ＭＳ Ｐゴシック" charset="-128"/>
            </a:endParaRPr>
          </a:p>
          <a:p>
            <a:pPr algn="ctr">
              <a:buFontTx/>
              <a:buNone/>
              <a:defRPr/>
            </a:pPr>
            <a:r>
              <a:rPr lang="en-US" b="1" dirty="0" smtClean="0">
                <a:ea typeface="ＭＳ Ｐゴシック" charset="-128"/>
              </a:rPr>
              <a:t>Thank You!!</a:t>
            </a:r>
          </a:p>
          <a:p>
            <a:pPr algn="ctr">
              <a:buFontTx/>
              <a:buNone/>
              <a:defRPr/>
            </a:pPr>
            <a:r>
              <a:rPr lang="en-US" dirty="0" smtClean="0">
                <a:ea typeface="ＭＳ Ｐゴシック" charset="-128"/>
              </a:rPr>
              <a:t>				</a:t>
            </a:r>
          </a:p>
          <a:p>
            <a:pPr algn="ctr">
              <a:buFontTx/>
              <a:buNone/>
              <a:defRPr/>
            </a:pPr>
            <a:r>
              <a:rPr lang="en-US" dirty="0" smtClean="0">
                <a:ea typeface="ＭＳ Ｐゴシック" charset="-128"/>
              </a:rPr>
              <a:t>					</a:t>
            </a:r>
            <a:endParaRPr lang="en-US" sz="2300" dirty="0" smtClean="0">
              <a:ea typeface="ＭＳ Ｐゴシック" charset="-12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4340" y="2800350"/>
            <a:ext cx="8229305" cy="2216134"/>
          </a:xfrm>
          <a:prstGeom prst="rect">
            <a:avLst/>
          </a:prstGeom>
        </p:spPr>
        <p:txBody>
          <a:bodyPr lIns="76197" tIns="38098" rIns="76197" bIns="38098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					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		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				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4171950"/>
            <a:ext cx="7086600" cy="533400"/>
          </a:xfrm>
          <a:prstGeom prst="rect">
            <a:avLst/>
          </a:prstGeom>
        </p:spPr>
        <p:txBody>
          <a:bodyPr lIns="76197" tIns="38098" rIns="76197" bIns="38098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 any clarifications/support/information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contact: </a:t>
            </a:r>
            <a:r>
              <a:rPr lang="en-US" sz="20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admin@lexq.us</a:t>
            </a: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332</Words>
  <Application>Microsoft Office PowerPoint</Application>
  <PresentationFormat>On-screen Show (16:9)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MS PGothic</vt:lpstr>
      <vt:lpstr>Arial</vt:lpstr>
      <vt:lpstr>Calibri</vt:lpstr>
      <vt:lpstr>Lato</vt:lpstr>
      <vt:lpstr>Office Theme</vt:lpstr>
      <vt:lpstr>PowerPoint Presentation</vt:lpstr>
      <vt:lpstr>ISO 9001 Lead Implementer </vt:lpstr>
      <vt:lpstr>Program Outline</vt:lpstr>
      <vt:lpstr>Program Outline </vt:lpstr>
      <vt:lpstr>Program Outline </vt:lpstr>
      <vt:lpstr>Learning Objectives </vt:lpstr>
      <vt:lpstr>Who Should Attend? </vt:lpstr>
      <vt:lpstr>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web designe</dc:creator>
  <cp:lastModifiedBy>Goutham</cp:lastModifiedBy>
  <cp:revision>74</cp:revision>
  <dcterms:created xsi:type="dcterms:W3CDTF">2018-10-18T09:10:40Z</dcterms:created>
  <dcterms:modified xsi:type="dcterms:W3CDTF">2020-05-11T05:54:32Z</dcterms:modified>
</cp:coreProperties>
</file>