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4" r:id="rId2"/>
    <p:sldId id="292" r:id="rId3"/>
    <p:sldId id="287" r:id="rId4"/>
    <p:sldId id="294" r:id="rId5"/>
    <p:sldId id="290" r:id="rId6"/>
    <p:sldId id="291" r:id="rId7"/>
    <p:sldId id="283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072" autoAdjust="0"/>
    <p:restoredTop sz="94660"/>
  </p:normalViewPr>
  <p:slideViewPr>
    <p:cSldViewPr>
      <p:cViewPr>
        <p:scale>
          <a:sx n="96" d="100"/>
          <a:sy n="96" d="100"/>
        </p:scale>
        <p:origin x="-318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6B17D-ABB6-4D3A-BCE9-9824646F41F7}" type="datetimeFigureOut">
              <a:rPr lang="en-IN" smtClean="0"/>
              <a:pPr/>
              <a:t>19-05-2020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4824E-CDBA-4F52-876F-2002A4519B2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0002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48" y="219063"/>
            <a:ext cx="8229305" cy="1038312"/>
          </a:xfrm>
          <a:prstGeom prst="rect">
            <a:avLst/>
          </a:prstGeom>
        </p:spPr>
        <p:txBody>
          <a:bodyPr lIns="76197" tIns="38098" rIns="76197" bIns="3809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48" y="1428378"/>
            <a:ext cx="8229305" cy="3086994"/>
          </a:xfrm>
          <a:prstGeom prst="rect">
            <a:avLst/>
          </a:prstGeom>
        </p:spPr>
        <p:txBody>
          <a:bodyPr lIns="76197" tIns="38098" rIns="76197" bIns="3809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348" y="4684140"/>
            <a:ext cx="2133305" cy="356535"/>
          </a:xfrm>
          <a:prstGeom prst="rect">
            <a:avLst/>
          </a:prstGeom>
          <a:ln/>
        </p:spPr>
        <p:txBody>
          <a:bodyPr lIns="76197" tIns="38098" rIns="76197" bIns="3809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717" y="4684140"/>
            <a:ext cx="2894567" cy="356535"/>
          </a:xfrm>
          <a:prstGeom prst="rect">
            <a:avLst/>
          </a:prstGeom>
          <a:ln/>
        </p:spPr>
        <p:txBody>
          <a:bodyPr lIns="76197" tIns="38098" rIns="76197" bIns="3809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348" y="4684140"/>
            <a:ext cx="2133305" cy="356535"/>
          </a:xfrm>
          <a:prstGeom prst="rect">
            <a:avLst/>
          </a:prstGeom>
          <a:ln/>
        </p:spPr>
        <p:txBody>
          <a:bodyPr lIns="76197" tIns="38098" rIns="76197" bIns="38098"/>
          <a:lstStyle>
            <a:lvl1pPr>
              <a:defRPr/>
            </a:lvl1pPr>
          </a:lstStyle>
          <a:p>
            <a:pPr>
              <a:defRPr/>
            </a:pPr>
            <a:fld id="{C27E98CE-D62A-405E-9EE0-7CC508C25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-1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276600" y="470535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itchFamily="34" charset="0"/>
              </a:rPr>
              <a:t>www.lexnimble.in |  www.lexnimble.com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Lato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0" y="478155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Lato" pitchFamily="34" charset="0"/>
              </a:rPr>
              <a:t>www.lexnimble.in |  www.lexnimble.com</a:t>
            </a:r>
            <a:endParaRPr lang="en-US" sz="1200" b="1" dirty="0">
              <a:solidFill>
                <a:schemeClr val="bg1"/>
              </a:solidFill>
              <a:latin typeface="Lato" pitchFamily="34" charset="0"/>
            </a:endParaRPr>
          </a:p>
        </p:txBody>
      </p:sp>
      <p:pic>
        <p:nvPicPr>
          <p:cNvPr id="11" name="Picture 10" descr="template 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7136" y="2518410"/>
            <a:ext cx="109728" cy="106680"/>
          </a:xfrm>
          <a:prstGeom prst="rect">
            <a:avLst/>
          </a:prstGeom>
        </p:spPr>
      </p:pic>
      <p:pic>
        <p:nvPicPr>
          <p:cNvPr id="12" name="Picture 11" descr="template 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861982"/>
            <a:ext cx="152400" cy="148167"/>
          </a:xfrm>
          <a:prstGeom prst="rect">
            <a:avLst/>
          </a:prstGeom>
        </p:spPr>
      </p:pic>
      <p:pic>
        <p:nvPicPr>
          <p:cNvPr id="17" name="Picture 16" descr="template2-new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Picture 17" descr="LexNimblesolutions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14350"/>
            <a:ext cx="1752600" cy="750332"/>
          </a:xfrm>
          <a:prstGeom prst="rect">
            <a:avLst/>
          </a:prstGeom>
        </p:spPr>
      </p:pic>
      <p:pic>
        <p:nvPicPr>
          <p:cNvPr id="19" name="Picture 18" descr="Logo_LexQ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445" y="3638550"/>
            <a:ext cx="1432821" cy="838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33600" y="25274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ea typeface="ＭＳ Ｐゴシック" charset="-128"/>
              </a:rPr>
              <a:t>ISO 20000-1:2018 Internal auditor Training   </a:t>
            </a:r>
            <a:endParaRPr lang="en-US" sz="28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800" y="470535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Lato" pitchFamily="34" charset="0"/>
              </a:rPr>
              <a:t>www.lexnimble.in |  www.lexnimble.com</a:t>
            </a:r>
            <a:endParaRPr lang="en-US" sz="1200" b="1" dirty="0">
              <a:solidFill>
                <a:schemeClr val="bg1"/>
              </a:solidFill>
              <a:latin typeface="La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350"/>
            <a:ext cx="8229305" cy="600087"/>
          </a:xfrm>
        </p:spPr>
        <p:txBody>
          <a:bodyPr/>
          <a:lstStyle/>
          <a:p>
            <a:pPr algn="l"/>
            <a:r>
              <a:rPr lang="en-US" sz="3600" b="1" dirty="0"/>
              <a:t>ISO </a:t>
            </a:r>
            <a:r>
              <a:rPr lang="en-US" sz="3600" b="1" dirty="0" smtClean="0"/>
              <a:t>20000-1:2018 Internal auditor Training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0"/>
            <a:ext cx="8686800" cy="3124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400" dirty="0" smtClean="0"/>
              <a:t>A </a:t>
            </a:r>
            <a:r>
              <a:rPr lang="en-US" sz="2400" dirty="0"/>
              <a:t>highly interactive 2 day ISMS ISO </a:t>
            </a:r>
            <a:r>
              <a:rPr lang="en-US" sz="2400" dirty="0" smtClean="0"/>
              <a:t>20000-1:2018 </a:t>
            </a:r>
            <a:r>
              <a:rPr lang="en-US" sz="2400" dirty="0"/>
              <a:t>Internal Auditor training </a:t>
            </a:r>
            <a:r>
              <a:rPr lang="en-US" sz="2400" dirty="0" smtClean="0"/>
              <a:t>course </a:t>
            </a:r>
            <a:r>
              <a:rPr lang="en-US" sz="2400" dirty="0"/>
              <a:t>enables participants to develop the necessary expertise to audit an Information Technology Service Management System (ITSMS) based on ISO 20000 and to manage a team of auditors by applying widely recognized audit principles, procedures and techniques.</a:t>
            </a:r>
          </a:p>
        </p:txBody>
      </p:sp>
    </p:spTree>
    <p:extLst>
      <p:ext uri="{BB962C8B-B14F-4D97-AF65-F5344CB8AC3E}">
        <p14:creationId xmlns:p14="http://schemas.microsoft.com/office/powerpoint/2010/main" val="392015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8229305" cy="676287"/>
          </a:xfrm>
        </p:spPr>
        <p:txBody>
          <a:bodyPr/>
          <a:lstStyle/>
          <a:p>
            <a:pPr algn="l"/>
            <a:r>
              <a:rPr lang="en-US" sz="3600" b="1" dirty="0"/>
              <a:t>Program Outline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819150"/>
            <a:ext cx="8229305" cy="3886200"/>
          </a:xfrm>
        </p:spPr>
        <p:txBody>
          <a:bodyPr/>
          <a:lstStyle/>
          <a:p>
            <a:pPr lvl="0"/>
            <a:r>
              <a:rPr lang="en-US" sz="2400" dirty="0"/>
              <a:t>Introduction to Internal Auditing</a:t>
            </a:r>
          </a:p>
          <a:p>
            <a:pPr lvl="0"/>
            <a:r>
              <a:rPr lang="en-US" sz="2400" dirty="0"/>
              <a:t>The role of Internal Audits and the Audit Life Cycle</a:t>
            </a:r>
          </a:p>
          <a:p>
            <a:pPr lvl="0"/>
            <a:r>
              <a:rPr lang="en-US" sz="2400" dirty="0"/>
              <a:t>Audit Terminology and Principles</a:t>
            </a:r>
          </a:p>
          <a:p>
            <a:pPr lvl="0"/>
            <a:r>
              <a:rPr lang="en-US" sz="2400" dirty="0"/>
              <a:t>Audit Types and Objectives</a:t>
            </a:r>
          </a:p>
          <a:p>
            <a:pPr lvl="0"/>
            <a:r>
              <a:rPr lang="en-US" sz="2400" dirty="0"/>
              <a:t>Understanding the PDCA Cycle and Process Approach and their significance for Internal Auditors</a:t>
            </a:r>
          </a:p>
          <a:p>
            <a:pPr lvl="0"/>
            <a:r>
              <a:rPr lang="en-US" sz="2400" dirty="0"/>
              <a:t>Internal Auditor Competence, Roles &amp; Responsibilities</a:t>
            </a:r>
          </a:p>
          <a:p>
            <a:pPr lvl="0"/>
            <a:r>
              <a:rPr lang="en-US" sz="2400" dirty="0"/>
              <a:t>Audit Findings, Terminology, Classification and Elements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857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0"/>
            <a:ext cx="8229305" cy="3810000"/>
          </a:xfrm>
        </p:spPr>
        <p:txBody>
          <a:bodyPr/>
          <a:lstStyle/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8229305" cy="676287"/>
          </a:xfrm>
        </p:spPr>
        <p:txBody>
          <a:bodyPr/>
          <a:lstStyle/>
          <a:p>
            <a:pPr algn="l"/>
            <a:r>
              <a:rPr lang="en-US" sz="3600" b="1" dirty="0"/>
              <a:t>Program Outline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977703"/>
            <a:ext cx="8458200" cy="3645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dirty="0"/>
              <a:t>Behaviors &amp; Performance Evaluation</a:t>
            </a:r>
          </a:p>
          <a:p>
            <a:pPr marL="342900" marR="0" indent="-34290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dirty="0"/>
              <a:t>Business Process Management</a:t>
            </a:r>
          </a:p>
          <a:p>
            <a:pPr marL="342900" marR="0" indent="-34290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dirty="0"/>
              <a:t>Audit Planning (Process &amp; Risk-based)</a:t>
            </a:r>
          </a:p>
          <a:p>
            <a:pPr marL="342900" marR="0" indent="-34290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dirty="0"/>
              <a:t>Initiating &amp; Preparing for the on-site activities</a:t>
            </a:r>
          </a:p>
          <a:p>
            <a:pPr marL="342900" marR="0" indent="-34290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dirty="0"/>
              <a:t>Developing an Audit Plan/Scope Audit Protocol (Checklist/Process Documentation)</a:t>
            </a:r>
          </a:p>
          <a:p>
            <a:pPr marL="342900" marR="0" indent="-34290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dirty="0"/>
              <a:t>Evaluating the significance of nonconformities</a:t>
            </a:r>
          </a:p>
          <a:p>
            <a:pPr marL="342900" marR="0" indent="-34290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dirty="0"/>
              <a:t>Auditing effective improvement program</a:t>
            </a:r>
          </a:p>
          <a:p>
            <a:pPr marL="342900" marR="0" indent="-34290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dirty="0"/>
              <a:t>Corrective actions and effective follow-up program</a:t>
            </a:r>
          </a:p>
          <a:p>
            <a:pPr marL="342900" marR="0" indent="-34290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dirty="0"/>
              <a:t>Sources of information and further development</a:t>
            </a:r>
          </a:p>
        </p:txBody>
      </p:sp>
    </p:spTree>
    <p:extLst>
      <p:ext uri="{BB962C8B-B14F-4D97-AF65-F5344CB8AC3E}">
        <p14:creationId xmlns:p14="http://schemas.microsoft.com/office/powerpoint/2010/main" val="381433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" y="133350"/>
            <a:ext cx="7886700" cy="612848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Learning Objectives</a:t>
            </a:r>
            <a:r>
              <a:rPr lang="en-US" sz="4500" dirty="0"/>
              <a:t/>
            </a:r>
            <a:br>
              <a:rPr lang="en-US" sz="45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686" y="835818"/>
            <a:ext cx="8404513" cy="3945732"/>
          </a:xfrm>
        </p:spPr>
        <p:txBody>
          <a:bodyPr>
            <a:normAutofit fontScale="32500" lnSpcReduction="20000"/>
          </a:bodyPr>
          <a:lstStyle/>
          <a:p>
            <a:r>
              <a:rPr lang="en-US" sz="6000" dirty="0"/>
              <a:t>To acquire the expertise to perform an ISO 20000 internal audit following ISO 19011 guidelines</a:t>
            </a:r>
          </a:p>
          <a:p>
            <a:r>
              <a:rPr lang="en-US" sz="6000" dirty="0"/>
              <a:t>To acquire the expertise to perform an ISO20000 certification audit following ISO 19011 guidelines and ISO 17021 specifications</a:t>
            </a:r>
          </a:p>
          <a:p>
            <a:r>
              <a:rPr lang="en-US" sz="6000" dirty="0"/>
              <a:t>To acquire the necessary expertise to manage an ITSMS audit team</a:t>
            </a:r>
          </a:p>
          <a:p>
            <a:r>
              <a:rPr lang="en-US" sz="6000" dirty="0"/>
              <a:t>To understanding the operation of an ISO 20000 conformant Information Technology Service management </a:t>
            </a:r>
            <a:r>
              <a:rPr lang="en-US" sz="6000" dirty="0" smtClean="0"/>
              <a:t>system</a:t>
            </a:r>
            <a:endParaRPr lang="en-US" sz="6000" dirty="0"/>
          </a:p>
          <a:p>
            <a:r>
              <a:rPr lang="en-US" sz="6000" dirty="0"/>
              <a:t>To understand the relationship between the information technology service management system, including the management processes and compliance with the requirements of different stakeholders of the organization</a:t>
            </a:r>
          </a:p>
          <a:p>
            <a:r>
              <a:rPr lang="en-US" sz="6000" dirty="0"/>
              <a:t>To improve the ability to analyze the internal environment of an organization, risk assessment and audit decision-making in the context of an ITSMS</a:t>
            </a:r>
          </a:p>
          <a:p>
            <a:endParaRPr lang="en-US" sz="51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7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350"/>
            <a:ext cx="7886700" cy="64423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Who Should Attend?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00545"/>
            <a:ext cx="7886700" cy="3732177"/>
          </a:xfrm>
        </p:spPr>
        <p:txBody>
          <a:bodyPr/>
          <a:lstStyle/>
          <a:p>
            <a:r>
              <a:rPr lang="en-US" sz="2400" dirty="0"/>
              <a:t>Those who audit an organization's processes as part of the internal audit program</a:t>
            </a:r>
          </a:p>
          <a:p>
            <a:r>
              <a:rPr lang="en-US" sz="2400" dirty="0"/>
              <a:t>Wish to be part of quality department in an organization</a:t>
            </a:r>
          </a:p>
          <a:p>
            <a:r>
              <a:rPr lang="en-US" sz="2400" dirty="0"/>
              <a:t>Trainers and consultants</a:t>
            </a:r>
          </a:p>
          <a:p>
            <a:r>
              <a:rPr lang="en-US" sz="2400" dirty="0"/>
              <a:t>Operations personnel</a:t>
            </a:r>
          </a:p>
          <a:p>
            <a:r>
              <a:rPr lang="en-US" sz="2400" dirty="0"/>
              <a:t>Management Representatives</a:t>
            </a: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endParaRPr lang="en-US" sz="2100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9520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0"/>
            <a:ext cx="8229305" cy="103831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Calibri" panose="020F0502020204030204" pitchFamily="34" charset="0"/>
              </a:rPr>
              <a:t/>
            </a:r>
            <a:br>
              <a:rPr lang="en-US" b="1" dirty="0" smtClean="0">
                <a:latin typeface="Calibri" panose="020F0502020204030204" pitchFamily="34" charset="0"/>
              </a:rPr>
            </a:br>
            <a:endParaRPr lang="en-US" dirty="0" smtClean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62150"/>
            <a:ext cx="8229305" cy="1257822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en-US" dirty="0" smtClean="0">
              <a:ea typeface="ＭＳ Ｐゴシック" charset="-128"/>
            </a:endParaRPr>
          </a:p>
          <a:p>
            <a:pPr algn="ctr">
              <a:buFontTx/>
              <a:buNone/>
              <a:defRPr/>
            </a:pPr>
            <a:r>
              <a:rPr lang="en-US" b="1" dirty="0" smtClean="0">
                <a:ea typeface="ＭＳ Ｐゴシック" charset="-128"/>
              </a:rPr>
              <a:t>Thank You!!</a:t>
            </a:r>
          </a:p>
          <a:p>
            <a:pPr algn="ctr">
              <a:buFontTx/>
              <a:buNone/>
              <a:defRPr/>
            </a:pPr>
            <a:r>
              <a:rPr lang="en-US" dirty="0" smtClean="0">
                <a:ea typeface="ＭＳ Ｐゴシック" charset="-128"/>
              </a:rPr>
              <a:t>				</a:t>
            </a:r>
          </a:p>
          <a:p>
            <a:pPr algn="ctr">
              <a:buFontTx/>
              <a:buNone/>
              <a:defRPr/>
            </a:pPr>
            <a:r>
              <a:rPr lang="en-US" dirty="0" smtClean="0">
                <a:ea typeface="ＭＳ Ｐゴシック" charset="-128"/>
              </a:rPr>
              <a:t>					</a:t>
            </a:r>
            <a:endParaRPr lang="en-US" sz="2300" dirty="0" smtClean="0">
              <a:ea typeface="ＭＳ Ｐゴシック" charset="-12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4340" y="2800350"/>
            <a:ext cx="8229305" cy="2216134"/>
          </a:xfrm>
          <a:prstGeom prst="rect">
            <a:avLst/>
          </a:prstGeom>
        </p:spPr>
        <p:txBody>
          <a:bodyPr lIns="76197" tIns="38098" rIns="76197" bIns="38098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							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				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					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4171950"/>
            <a:ext cx="7086600" cy="533400"/>
          </a:xfrm>
          <a:prstGeom prst="rect">
            <a:avLst/>
          </a:prstGeom>
        </p:spPr>
        <p:txBody>
          <a:bodyPr lIns="76197" tIns="38098" rIns="76197" bIns="38098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For any clarifications/support/information 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contact: </a:t>
            </a:r>
            <a:r>
              <a:rPr lang="en-US" sz="20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admin@lexq.us</a:t>
            </a:r>
            <a:endParaRPr kumimoji="0" lang="en-US" sz="2000" b="1" i="0" u="sng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326</Words>
  <Application>Microsoft Office PowerPoint</Application>
  <PresentationFormat>On-screen Show (16:9)</PresentationFormat>
  <Paragraphs>47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ISO 20000-1:2018 Internal auditor Training  </vt:lpstr>
      <vt:lpstr>Program Outline</vt:lpstr>
      <vt:lpstr>Program Outline</vt:lpstr>
      <vt:lpstr>Learning Objectives </vt:lpstr>
      <vt:lpstr>Who Should Attend?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web designe</dc:creator>
  <cp:lastModifiedBy>LexNimble</cp:lastModifiedBy>
  <cp:revision>88</cp:revision>
  <dcterms:created xsi:type="dcterms:W3CDTF">2018-10-18T09:10:40Z</dcterms:created>
  <dcterms:modified xsi:type="dcterms:W3CDTF">2020-05-19T04:30:16Z</dcterms:modified>
</cp:coreProperties>
</file>