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4" r:id="rId2"/>
    <p:sldId id="292" r:id="rId3"/>
    <p:sldId id="287" r:id="rId4"/>
    <p:sldId id="288" r:id="rId5"/>
    <p:sldId id="290" r:id="rId6"/>
    <p:sldId id="291" r:id="rId7"/>
    <p:sldId id="283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12" autoAdjust="0"/>
    <p:restoredTop sz="94660"/>
  </p:normalViewPr>
  <p:slideViewPr>
    <p:cSldViewPr>
      <p:cViewPr>
        <p:scale>
          <a:sx n="96" d="100"/>
          <a:sy n="96" d="100"/>
        </p:scale>
        <p:origin x="-318" y="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6B17D-ABB6-4D3A-BCE9-9824646F41F7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4824E-CDBA-4F52-876F-2002A4519B2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0407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48" y="219063"/>
            <a:ext cx="8229305" cy="1038312"/>
          </a:xfrm>
          <a:prstGeom prst="rect">
            <a:avLst/>
          </a:prstGeom>
        </p:spPr>
        <p:txBody>
          <a:bodyPr lIns="76197" tIns="38098" rIns="76197" bIns="3809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348" y="1428378"/>
            <a:ext cx="8229305" cy="3086994"/>
          </a:xfrm>
          <a:prstGeom prst="rect">
            <a:avLst/>
          </a:prstGeom>
        </p:spPr>
        <p:txBody>
          <a:bodyPr lIns="76197" tIns="38098" rIns="76197" bIns="3809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348" y="4684140"/>
            <a:ext cx="2133305" cy="356535"/>
          </a:xfrm>
          <a:prstGeom prst="rect">
            <a:avLst/>
          </a:prstGeom>
          <a:ln/>
        </p:spPr>
        <p:txBody>
          <a:bodyPr lIns="76197" tIns="38098" rIns="76197" bIns="38098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717" y="4684140"/>
            <a:ext cx="2894567" cy="356535"/>
          </a:xfrm>
          <a:prstGeom prst="rect">
            <a:avLst/>
          </a:prstGeom>
          <a:ln/>
        </p:spPr>
        <p:txBody>
          <a:bodyPr lIns="76197" tIns="38098" rIns="76197" bIns="38098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348" y="4684140"/>
            <a:ext cx="2133305" cy="356535"/>
          </a:xfrm>
          <a:prstGeom prst="rect">
            <a:avLst/>
          </a:prstGeom>
          <a:ln/>
        </p:spPr>
        <p:txBody>
          <a:bodyPr lIns="76197" tIns="38098" rIns="76197" bIns="38098"/>
          <a:lstStyle>
            <a:lvl1pPr>
              <a:defRPr/>
            </a:lvl1pPr>
          </a:lstStyle>
          <a:p>
            <a:pPr>
              <a:defRPr/>
            </a:pPr>
            <a:fld id="{C27E98CE-D62A-405E-9EE0-7CC508C259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2-1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276600" y="4705350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itchFamily="34" charset="0"/>
              </a:rPr>
              <a:t>www.lexnimble.in |  www.lexnimble.com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Lato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096000" y="4781550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Lato" pitchFamily="34" charset="0"/>
              </a:rPr>
              <a:t>www.lexnimble.in |  www.lexnimble.com</a:t>
            </a:r>
            <a:endParaRPr lang="en-US" sz="1200" b="1" dirty="0">
              <a:solidFill>
                <a:schemeClr val="bg1"/>
              </a:solidFill>
              <a:latin typeface="Lato" pitchFamily="34" charset="0"/>
            </a:endParaRPr>
          </a:p>
        </p:txBody>
      </p:sp>
      <p:pic>
        <p:nvPicPr>
          <p:cNvPr id="11" name="Picture 10" descr="template ic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17136" y="2518410"/>
            <a:ext cx="109728" cy="106680"/>
          </a:xfrm>
          <a:prstGeom prst="rect">
            <a:avLst/>
          </a:prstGeom>
        </p:spPr>
      </p:pic>
      <p:pic>
        <p:nvPicPr>
          <p:cNvPr id="12" name="Picture 11" descr="template 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4861982"/>
            <a:ext cx="152400" cy="148167"/>
          </a:xfrm>
          <a:prstGeom prst="rect">
            <a:avLst/>
          </a:prstGeom>
        </p:spPr>
      </p:pic>
      <p:pic>
        <p:nvPicPr>
          <p:cNvPr id="17" name="Picture 16" descr="template2-new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8" name="Picture 17" descr="LexNimblesolutions_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14350"/>
            <a:ext cx="1752600" cy="750332"/>
          </a:xfrm>
          <a:prstGeom prst="rect">
            <a:avLst/>
          </a:prstGeom>
        </p:spPr>
      </p:pic>
      <p:pic>
        <p:nvPicPr>
          <p:cNvPr id="19" name="Picture 18" descr="Logo_LexQ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43445" y="3638550"/>
            <a:ext cx="1432821" cy="838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33600" y="25274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  <a:ea typeface="ＭＳ Ｐゴシック" charset="-128"/>
              </a:rPr>
              <a:t>ISO 20000-1 </a:t>
            </a:r>
            <a:r>
              <a:rPr lang="en-US" sz="2800" dirty="0">
                <a:solidFill>
                  <a:schemeClr val="bg1"/>
                </a:solidFill>
                <a:ea typeface="ＭＳ Ｐゴシック" charset="-128"/>
              </a:rPr>
              <a:t>Lead Implementer Training</a:t>
            </a:r>
            <a:r>
              <a:rPr lang="en-US" sz="2800" dirty="0" smtClean="0">
                <a:solidFill>
                  <a:schemeClr val="bg1"/>
                </a:solidFill>
                <a:ea typeface="ＭＳ Ｐゴシック" charset="-128"/>
              </a:rPr>
              <a:t>   </a:t>
            </a:r>
            <a:endParaRPr lang="en-US" sz="2800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19800" y="4705350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Lato" pitchFamily="34" charset="0"/>
              </a:rPr>
              <a:t>www.lexnimble.in |  www.lexnimble.com</a:t>
            </a:r>
            <a:endParaRPr lang="en-US" sz="1200" b="1" dirty="0">
              <a:solidFill>
                <a:schemeClr val="bg1"/>
              </a:solidFill>
              <a:latin typeface="Lat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3350"/>
            <a:ext cx="8229305" cy="600087"/>
          </a:xfrm>
        </p:spPr>
        <p:txBody>
          <a:bodyPr/>
          <a:lstStyle/>
          <a:p>
            <a:pPr algn="l"/>
            <a:r>
              <a:rPr lang="en-US" sz="3600" b="1" dirty="0"/>
              <a:t>ISO </a:t>
            </a:r>
            <a:r>
              <a:rPr lang="en-US" sz="3600" b="1" dirty="0" smtClean="0"/>
              <a:t>20000-1 Lead </a:t>
            </a:r>
            <a:r>
              <a:rPr lang="en-US" sz="3600" b="1" dirty="0"/>
              <a:t>Implementer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95350"/>
            <a:ext cx="8686800" cy="3733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This is an intensive course enables participants to develop the necessary expertise to support an organization in </a:t>
            </a:r>
            <a:r>
              <a:rPr lang="en-US" sz="2400" dirty="0" smtClean="0"/>
              <a:t>implementing IT Service Management (ITMS</a:t>
            </a:r>
            <a:r>
              <a:rPr lang="en-US" sz="2400" dirty="0"/>
              <a:t>) based on </a:t>
            </a:r>
            <a:r>
              <a:rPr lang="en-US" sz="2400" dirty="0" smtClean="0"/>
              <a:t>ISO/IEC 20000-1.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This course will also gain a thorough understanding of the best practices of IT Service Management Systems and consequently improve an organization’s IT processes and/or services, effectiveness and overall performance.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151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50"/>
            <a:ext cx="8229305" cy="676287"/>
          </a:xfrm>
        </p:spPr>
        <p:txBody>
          <a:bodyPr/>
          <a:lstStyle/>
          <a:p>
            <a:pPr algn="l"/>
            <a:r>
              <a:rPr lang="en-US" sz="3600" b="1" dirty="0"/>
              <a:t>Program Outline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819150"/>
            <a:ext cx="8229305" cy="3886200"/>
          </a:xfrm>
        </p:spPr>
        <p:txBody>
          <a:bodyPr/>
          <a:lstStyle/>
          <a:p>
            <a:r>
              <a:rPr lang="en-US" sz="2400" dirty="0"/>
              <a:t>Understanding the organization and clarifying the quality </a:t>
            </a:r>
            <a:r>
              <a:rPr lang="en-US" sz="2400" dirty="0" smtClean="0"/>
              <a:t>objectives.</a:t>
            </a:r>
            <a:endParaRPr lang="en-US" sz="2400" dirty="0"/>
          </a:p>
          <a:p>
            <a:r>
              <a:rPr lang="en-US" sz="2400" dirty="0"/>
              <a:t>Fundamental principles of Service Management </a:t>
            </a:r>
            <a:r>
              <a:rPr lang="en-US" sz="2400" dirty="0" smtClean="0"/>
              <a:t>System.</a:t>
            </a:r>
          </a:p>
          <a:p>
            <a:r>
              <a:rPr lang="en-US" sz="2400" dirty="0"/>
              <a:t>Definition of an SMS policy and </a:t>
            </a:r>
            <a:r>
              <a:rPr lang="en-US" sz="2400" dirty="0" smtClean="0"/>
              <a:t>objectives.</a:t>
            </a:r>
          </a:p>
          <a:p>
            <a:r>
              <a:rPr lang="en-US" sz="2400" dirty="0"/>
              <a:t>Documentation of the processes and procedures and </a:t>
            </a:r>
            <a:r>
              <a:rPr lang="en-US" sz="2400" dirty="0" smtClean="0"/>
              <a:t>SLAs.</a:t>
            </a:r>
          </a:p>
          <a:p>
            <a:r>
              <a:rPr lang="en-US" sz="2400" dirty="0"/>
              <a:t>Implementing an SMS based on ISO </a:t>
            </a:r>
            <a:r>
              <a:rPr lang="en-US" sz="2400" dirty="0" smtClean="0"/>
              <a:t>20000</a:t>
            </a:r>
          </a:p>
          <a:p>
            <a:r>
              <a:rPr lang="en-US" sz="2400" dirty="0"/>
              <a:t>Change, configuration, release, capacity and availability management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857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26" y="57150"/>
            <a:ext cx="7886700" cy="668265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/>
              <a:t>Program Outline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15275"/>
            <a:ext cx="7886700" cy="3966275"/>
          </a:xfrm>
        </p:spPr>
        <p:txBody>
          <a:bodyPr>
            <a:normAutofit/>
          </a:bodyPr>
          <a:lstStyle/>
          <a:p>
            <a:r>
              <a:rPr lang="en-US" sz="2400" dirty="0"/>
              <a:t>Service continuity and security management</a:t>
            </a:r>
          </a:p>
          <a:p>
            <a:r>
              <a:rPr lang="en-US" sz="2400" dirty="0"/>
              <a:t>Incident and problem management</a:t>
            </a:r>
          </a:p>
          <a:p>
            <a:r>
              <a:rPr lang="en-US" sz="2400" dirty="0"/>
              <a:t>Operations management of an </a:t>
            </a:r>
            <a:r>
              <a:rPr lang="en-US" sz="2400" dirty="0" smtClean="0"/>
              <a:t>SMS</a:t>
            </a:r>
          </a:p>
          <a:p>
            <a:r>
              <a:rPr lang="en-US" sz="2400" dirty="0"/>
              <a:t>Controlling and monitoring an SMS.</a:t>
            </a:r>
          </a:p>
          <a:p>
            <a:r>
              <a:rPr lang="en-US" sz="2400" dirty="0"/>
              <a:t>Development of metrics, performance indicators and dashboards.</a:t>
            </a:r>
          </a:p>
          <a:p>
            <a:r>
              <a:rPr lang="en-US" sz="2400" dirty="0"/>
              <a:t>ISO 20000 internal audit and management review.</a:t>
            </a:r>
          </a:p>
          <a:p>
            <a:r>
              <a:rPr lang="en-US" sz="2400" dirty="0"/>
              <a:t>Implementation of a continual improvement program.</a:t>
            </a:r>
          </a:p>
          <a:p>
            <a:r>
              <a:rPr lang="en-US" sz="2400" dirty="0"/>
              <a:t>Preparing for an ISO 20000 certification audit.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  <a:p>
            <a:pPr lvl="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88396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78" y="30646"/>
            <a:ext cx="7886700" cy="612848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 smtClean="0"/>
              <a:t>Learning Objectives</a:t>
            </a:r>
            <a:r>
              <a:rPr lang="en-US" sz="4500" dirty="0"/>
              <a:t/>
            </a:r>
            <a:br>
              <a:rPr lang="en-US" sz="45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686" y="835818"/>
            <a:ext cx="8404513" cy="3869531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/>
              <a:t>To understand the implementation of a Service Management System in accordance with ISO 20000</a:t>
            </a:r>
          </a:p>
          <a:p>
            <a:r>
              <a:rPr lang="en-US" sz="9600" dirty="0"/>
              <a:t>To gain a comprehensive understanding of the concepts, approaches, standards, methods and techniques allowing an effective management of a Service Management System</a:t>
            </a:r>
          </a:p>
          <a:p>
            <a:r>
              <a:rPr lang="en-US" sz="9600" dirty="0"/>
              <a:t>To know the interrelationships between ISO/IEC 20000-1, ISO/IEC 20000-2 and ITIL</a:t>
            </a:r>
          </a:p>
          <a:p>
            <a:r>
              <a:rPr lang="en-US" sz="9600" dirty="0"/>
              <a:t>To acquire expertise to support an organization in implementing, managing and maintaining a Service Management System (SMS) as specified in ISO/IEC 20000</a:t>
            </a:r>
          </a:p>
          <a:p>
            <a:r>
              <a:rPr lang="en-US" sz="9600" dirty="0"/>
              <a:t>To acquire the necessary expertise to manage a team in implementing the ISO 20000 standard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971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272"/>
            <a:ext cx="7886700" cy="644236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Who Should Attend?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00545"/>
            <a:ext cx="7886700" cy="3732177"/>
          </a:xfrm>
        </p:spPr>
        <p:txBody>
          <a:bodyPr/>
          <a:lstStyle/>
          <a:p>
            <a:r>
              <a:rPr lang="en-US" sz="2400" dirty="0"/>
              <a:t>Consultants willing to implement of a Service Management System (SMS)</a:t>
            </a:r>
          </a:p>
          <a:p>
            <a:r>
              <a:rPr lang="en-US" sz="2400" dirty="0"/>
              <a:t>ISO 20000 auditors who wish to fully understand the SMS implementation process</a:t>
            </a:r>
          </a:p>
          <a:p>
            <a:r>
              <a:rPr lang="en-US" sz="2400" dirty="0"/>
              <a:t>Individuals responsible for the SMS conformity in an organization</a:t>
            </a:r>
          </a:p>
          <a:p>
            <a:r>
              <a:rPr lang="en-US" sz="2400" dirty="0"/>
              <a:t>Technical experts wanting to prepare for an SMS function</a:t>
            </a:r>
          </a:p>
          <a:p>
            <a:pPr marL="342900" lvl="1" indent="-342900">
              <a:lnSpc>
                <a:spcPct val="80000"/>
              </a:lnSpc>
              <a:buFont typeface="Arial" pitchFamily="34" charset="0"/>
              <a:buChar char="•"/>
            </a:pPr>
            <a:endParaRPr lang="en-US" sz="2100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59520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7750"/>
            <a:ext cx="8229305" cy="1038312"/>
          </a:xfrm>
        </p:spPr>
        <p:txBody>
          <a:bodyPr/>
          <a:lstStyle/>
          <a:p>
            <a:pPr>
              <a:defRPr/>
            </a:pPr>
            <a:r>
              <a:rPr lang="en-GB" b="1" dirty="0" smtClean="0">
                <a:latin typeface="Calibri" panose="020F0502020204030204" pitchFamily="34" charset="0"/>
              </a:rPr>
              <a:t>Any Questions?</a:t>
            </a:r>
            <a:r>
              <a:rPr lang="en-US" b="1" dirty="0" smtClean="0">
                <a:latin typeface="Calibri" panose="020F0502020204030204" pitchFamily="34" charset="0"/>
              </a:rPr>
              <a:t/>
            </a:r>
            <a:br>
              <a:rPr lang="en-US" b="1" dirty="0" smtClean="0">
                <a:latin typeface="Calibri" panose="020F0502020204030204" pitchFamily="34" charset="0"/>
              </a:rPr>
            </a:br>
            <a:endParaRPr lang="en-US" dirty="0" smtClean="0"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62150"/>
            <a:ext cx="8229305" cy="1257822"/>
          </a:xfrm>
        </p:spPr>
        <p:txBody>
          <a:bodyPr/>
          <a:lstStyle/>
          <a:p>
            <a:pPr algn="ctr">
              <a:buFontTx/>
              <a:buNone/>
              <a:defRPr/>
            </a:pPr>
            <a:endParaRPr lang="en-US" dirty="0" smtClean="0">
              <a:ea typeface="ＭＳ Ｐゴシック" charset="-128"/>
            </a:endParaRPr>
          </a:p>
          <a:p>
            <a:pPr algn="ctr">
              <a:buFontTx/>
              <a:buNone/>
              <a:defRPr/>
            </a:pPr>
            <a:r>
              <a:rPr lang="en-US" b="1" dirty="0" smtClean="0">
                <a:ea typeface="ＭＳ Ｐゴシック" charset="-128"/>
              </a:rPr>
              <a:t>Thank You!!</a:t>
            </a:r>
          </a:p>
          <a:p>
            <a:pPr algn="ctr">
              <a:buFontTx/>
              <a:buNone/>
              <a:defRPr/>
            </a:pPr>
            <a:r>
              <a:rPr lang="en-US" dirty="0" smtClean="0">
                <a:ea typeface="ＭＳ Ｐゴシック" charset="-128"/>
              </a:rPr>
              <a:t>				</a:t>
            </a:r>
          </a:p>
          <a:p>
            <a:pPr algn="ctr">
              <a:buFontTx/>
              <a:buNone/>
              <a:defRPr/>
            </a:pPr>
            <a:r>
              <a:rPr lang="en-US" dirty="0" smtClean="0">
                <a:ea typeface="ＭＳ Ｐゴシック" charset="-128"/>
              </a:rPr>
              <a:t>					</a:t>
            </a:r>
            <a:endParaRPr lang="en-US" sz="2300" dirty="0" smtClean="0">
              <a:ea typeface="ＭＳ Ｐゴシック" charset="-12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74340" y="2800350"/>
            <a:ext cx="8229305" cy="2216134"/>
          </a:xfrm>
          <a:prstGeom prst="rect">
            <a:avLst/>
          </a:prstGeom>
        </p:spPr>
        <p:txBody>
          <a:bodyPr lIns="76197" tIns="38098" rIns="76197" bIns="38098"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							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				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					</a:t>
            </a: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4171950"/>
            <a:ext cx="7086600" cy="533400"/>
          </a:xfrm>
          <a:prstGeom prst="rect">
            <a:avLst/>
          </a:prstGeom>
        </p:spPr>
        <p:txBody>
          <a:bodyPr lIns="76197" tIns="38098" rIns="76197" bIns="38098" rtlCol="0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For any clarifications/support/information </a:t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contact: </a:t>
            </a:r>
            <a:r>
              <a:rPr lang="en-US" sz="20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admin@lexq.us</a:t>
            </a:r>
            <a:endParaRPr kumimoji="0" lang="en-US" sz="2000" b="1" i="0" u="sng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330</Words>
  <Application>Microsoft Office PowerPoint</Application>
  <PresentationFormat>On-screen Show (16:9)</PresentationFormat>
  <Paragraphs>54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ISO 20000-1 Lead Implementer </vt:lpstr>
      <vt:lpstr>Program Outline</vt:lpstr>
      <vt:lpstr>Program Outline </vt:lpstr>
      <vt:lpstr>Learning Objectives </vt:lpstr>
      <vt:lpstr>Who Should Attend? </vt:lpstr>
      <vt:lpstr>Any Questions?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web designe</dc:creator>
  <cp:lastModifiedBy>LexNimble</cp:lastModifiedBy>
  <cp:revision>80</cp:revision>
  <dcterms:created xsi:type="dcterms:W3CDTF">2018-10-18T09:10:40Z</dcterms:created>
  <dcterms:modified xsi:type="dcterms:W3CDTF">2020-05-15T08:06:46Z</dcterms:modified>
</cp:coreProperties>
</file>