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26"/>
  </p:notesMasterIdLst>
  <p:handoutMasterIdLst>
    <p:handoutMasterId r:id="rId27"/>
  </p:handoutMasterIdLst>
  <p:sldIdLst>
    <p:sldId id="381" r:id="rId2"/>
    <p:sldId id="349" r:id="rId3"/>
    <p:sldId id="373" r:id="rId4"/>
    <p:sldId id="350" r:id="rId5"/>
    <p:sldId id="351" r:id="rId6"/>
    <p:sldId id="378" r:id="rId7"/>
    <p:sldId id="390" r:id="rId8"/>
    <p:sldId id="391" r:id="rId9"/>
    <p:sldId id="393" r:id="rId10"/>
    <p:sldId id="394" r:id="rId11"/>
    <p:sldId id="395" r:id="rId12"/>
    <p:sldId id="396" r:id="rId13"/>
    <p:sldId id="397" r:id="rId14"/>
    <p:sldId id="399" r:id="rId15"/>
    <p:sldId id="400" r:id="rId16"/>
    <p:sldId id="401" r:id="rId17"/>
    <p:sldId id="382" r:id="rId18"/>
    <p:sldId id="384" r:id="rId19"/>
    <p:sldId id="383" r:id="rId20"/>
    <p:sldId id="385" r:id="rId21"/>
    <p:sldId id="386" r:id="rId22"/>
    <p:sldId id="387" r:id="rId23"/>
    <p:sldId id="388" r:id="rId24"/>
    <p:sldId id="38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ill Sans MT" pitchFamily="34" charset="0"/>
        <a:ea typeface="+mn-ea"/>
        <a:cs typeface="Arial" charset="0"/>
      </a:defRPr>
    </a:lvl1pPr>
    <a:lvl2pPr marL="457200" algn="l" rtl="0" fontAlgn="base">
      <a:spcBef>
        <a:spcPct val="0"/>
      </a:spcBef>
      <a:spcAft>
        <a:spcPct val="0"/>
      </a:spcAft>
      <a:defRPr kern="1200">
        <a:solidFill>
          <a:schemeClr val="tx1"/>
        </a:solidFill>
        <a:latin typeface="Gill Sans MT" pitchFamily="34" charset="0"/>
        <a:ea typeface="+mn-ea"/>
        <a:cs typeface="Arial" charset="0"/>
      </a:defRPr>
    </a:lvl2pPr>
    <a:lvl3pPr marL="914400" algn="l" rtl="0" fontAlgn="base">
      <a:spcBef>
        <a:spcPct val="0"/>
      </a:spcBef>
      <a:spcAft>
        <a:spcPct val="0"/>
      </a:spcAft>
      <a:defRPr kern="1200">
        <a:solidFill>
          <a:schemeClr val="tx1"/>
        </a:solidFill>
        <a:latin typeface="Gill Sans MT" pitchFamily="34" charset="0"/>
        <a:ea typeface="+mn-ea"/>
        <a:cs typeface="Arial" charset="0"/>
      </a:defRPr>
    </a:lvl3pPr>
    <a:lvl4pPr marL="1371600" algn="l" rtl="0" fontAlgn="base">
      <a:spcBef>
        <a:spcPct val="0"/>
      </a:spcBef>
      <a:spcAft>
        <a:spcPct val="0"/>
      </a:spcAft>
      <a:defRPr kern="1200">
        <a:solidFill>
          <a:schemeClr val="tx1"/>
        </a:solidFill>
        <a:latin typeface="Gill Sans MT" pitchFamily="34" charset="0"/>
        <a:ea typeface="+mn-ea"/>
        <a:cs typeface="Arial" charset="0"/>
      </a:defRPr>
    </a:lvl4pPr>
    <a:lvl5pPr marL="1828800" algn="l" rtl="0" fontAlgn="base">
      <a:spcBef>
        <a:spcPct val="0"/>
      </a:spcBef>
      <a:spcAft>
        <a:spcPct val="0"/>
      </a:spcAft>
      <a:defRPr kern="1200">
        <a:solidFill>
          <a:schemeClr val="tx1"/>
        </a:solidFill>
        <a:latin typeface="Gill Sans MT" pitchFamily="34" charset="0"/>
        <a:ea typeface="+mn-ea"/>
        <a:cs typeface="Arial" charset="0"/>
      </a:defRPr>
    </a:lvl5pPr>
    <a:lvl6pPr marL="2286000" algn="l" defTabSz="914400" rtl="0" eaLnBrk="1" latinLnBrk="0" hangingPunct="1">
      <a:defRPr kern="1200">
        <a:solidFill>
          <a:schemeClr val="tx1"/>
        </a:solidFill>
        <a:latin typeface="Gill Sans MT" pitchFamily="34" charset="0"/>
        <a:ea typeface="+mn-ea"/>
        <a:cs typeface="Arial" charset="0"/>
      </a:defRPr>
    </a:lvl6pPr>
    <a:lvl7pPr marL="2743200" algn="l" defTabSz="914400" rtl="0" eaLnBrk="1" latinLnBrk="0" hangingPunct="1">
      <a:defRPr kern="1200">
        <a:solidFill>
          <a:schemeClr val="tx1"/>
        </a:solidFill>
        <a:latin typeface="Gill Sans MT" pitchFamily="34" charset="0"/>
        <a:ea typeface="+mn-ea"/>
        <a:cs typeface="Arial" charset="0"/>
      </a:defRPr>
    </a:lvl7pPr>
    <a:lvl8pPr marL="3200400" algn="l" defTabSz="914400" rtl="0" eaLnBrk="1" latinLnBrk="0" hangingPunct="1">
      <a:defRPr kern="1200">
        <a:solidFill>
          <a:schemeClr val="tx1"/>
        </a:solidFill>
        <a:latin typeface="Gill Sans MT" pitchFamily="34" charset="0"/>
        <a:ea typeface="+mn-ea"/>
        <a:cs typeface="Arial" charset="0"/>
      </a:defRPr>
    </a:lvl8pPr>
    <a:lvl9pPr marL="3657600" algn="l" defTabSz="914400" rtl="0" eaLnBrk="1" latinLnBrk="0" hangingPunct="1">
      <a:defRPr kern="1200">
        <a:solidFill>
          <a:schemeClr val="tx1"/>
        </a:solidFill>
        <a:latin typeface="Gill Sans MT"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659B"/>
    <a:srgbClr val="09BEC7"/>
    <a:srgbClr val="969696"/>
    <a:srgbClr val="F07F09"/>
    <a:srgbClr val="777777"/>
    <a:srgbClr val="606060"/>
    <a:srgbClr val="F36C07"/>
    <a:srgbClr val="2BCF98"/>
    <a:srgbClr val="A7A951"/>
    <a:srgbClr val="33C7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1972" autoAdjust="0"/>
  </p:normalViewPr>
  <p:slideViewPr>
    <p:cSldViewPr>
      <p:cViewPr>
        <p:scale>
          <a:sx n="70" d="100"/>
          <a:sy n="70" d="100"/>
        </p:scale>
        <p:origin x="-130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38" d="100"/>
          <a:sy n="38" d="100"/>
        </p:scale>
        <p:origin x="-2362"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8A138-CBC2-4957-BCEF-0B681958378D}" type="doc">
      <dgm:prSet loTypeId="urn:microsoft.com/office/officeart/2005/8/layout/hProcess4" loCatId="process" qsTypeId="urn:microsoft.com/office/officeart/2005/8/quickstyle/simple3" qsCatId="simple" csTypeId="urn:microsoft.com/office/officeart/2005/8/colors/colorful5" csCatId="colorful" phldr="1"/>
      <dgm:spPr/>
      <dgm:t>
        <a:bodyPr/>
        <a:lstStyle/>
        <a:p>
          <a:endParaRPr lang="en-US"/>
        </a:p>
      </dgm:t>
    </dgm:pt>
    <dgm:pt modelId="{32FB0120-0268-414F-82EB-C890FE893D7F}">
      <dgm:prSet phldrT="[Text]"/>
      <dgm:spPr>
        <a:solidFill>
          <a:srgbClr val="00B0F0"/>
        </a:solidFill>
      </dgm:spPr>
      <dgm:t>
        <a:bodyPr/>
        <a:lstStyle/>
        <a:p>
          <a:r>
            <a:rPr lang="en-US" dirty="0" smtClean="0"/>
            <a:t>Discover </a:t>
          </a:r>
        </a:p>
        <a:p>
          <a:r>
            <a:rPr lang="en-US" dirty="0" smtClean="0"/>
            <a:t>(Innovation)</a:t>
          </a:r>
          <a:endParaRPr lang="en-US" dirty="0"/>
        </a:p>
      </dgm:t>
    </dgm:pt>
    <dgm:pt modelId="{6F6DECEF-DBAD-45AB-8295-E76152FE08AB}" type="parTrans" cxnId="{DB040E86-95FC-4EC3-A35B-EE8AA84070CA}">
      <dgm:prSet/>
      <dgm:spPr/>
      <dgm:t>
        <a:bodyPr/>
        <a:lstStyle/>
        <a:p>
          <a:endParaRPr lang="en-US"/>
        </a:p>
      </dgm:t>
    </dgm:pt>
    <dgm:pt modelId="{4E100A1B-EB0D-4695-B860-417E97CC9502}" type="sibTrans" cxnId="{DB040E86-95FC-4EC3-A35B-EE8AA84070CA}">
      <dgm:prSet/>
      <dgm:spPr>
        <a:solidFill>
          <a:schemeClr val="tx1">
            <a:lumMod val="50000"/>
            <a:lumOff val="50000"/>
          </a:schemeClr>
        </a:solidFill>
      </dgm:spPr>
      <dgm:t>
        <a:bodyPr/>
        <a:lstStyle/>
        <a:p>
          <a:endParaRPr lang="en-US"/>
        </a:p>
      </dgm:t>
    </dgm:pt>
    <dgm:pt modelId="{D5F3AEB7-E94D-4816-8F9E-3DCDFB192F3A}">
      <dgm:prSet phldrT="[Text]"/>
      <dgm:spPr>
        <a:solidFill>
          <a:srgbClr val="5F659B"/>
        </a:solidFill>
      </dgm:spPr>
      <dgm:t>
        <a:bodyPr/>
        <a:lstStyle/>
        <a:p>
          <a:r>
            <a:rPr lang="en-US" dirty="0" smtClean="0"/>
            <a:t>Develop</a:t>
          </a:r>
        </a:p>
        <a:p>
          <a:r>
            <a:rPr lang="en-US" dirty="0" smtClean="0"/>
            <a:t>(Implementation)</a:t>
          </a:r>
          <a:endParaRPr lang="en-US" dirty="0"/>
        </a:p>
      </dgm:t>
    </dgm:pt>
    <dgm:pt modelId="{985B24F4-0727-4009-A8AB-830A1993C857}" type="parTrans" cxnId="{60EF667A-0D54-4AFC-B211-6440A735C31C}">
      <dgm:prSet/>
      <dgm:spPr/>
      <dgm:t>
        <a:bodyPr/>
        <a:lstStyle/>
        <a:p>
          <a:endParaRPr lang="en-US"/>
        </a:p>
      </dgm:t>
    </dgm:pt>
    <dgm:pt modelId="{1D647BDA-109D-4E17-AFDD-A4417EC19853}" type="sibTrans" cxnId="{60EF667A-0D54-4AFC-B211-6440A735C31C}">
      <dgm:prSet/>
      <dgm:spPr>
        <a:solidFill>
          <a:srgbClr val="09BEC7"/>
        </a:solidFill>
      </dgm:spPr>
      <dgm:t>
        <a:bodyPr/>
        <a:lstStyle/>
        <a:p>
          <a:endParaRPr lang="en-US"/>
        </a:p>
      </dgm:t>
    </dgm:pt>
    <dgm:pt modelId="{E6EB1348-DD66-4BB7-AC56-A5313F64E445}">
      <dgm:prSet phldrT="[Text]" custT="1"/>
      <dgm:spPr/>
      <dgm:t>
        <a:bodyPr/>
        <a:lstStyle/>
        <a:p>
          <a:r>
            <a:rPr lang="en-US" sz="1200" smtClean="0"/>
            <a:t>PCI/DSS compliance for Secure Web Messaging Application, Tokenizing credit card info</a:t>
          </a:r>
          <a:endParaRPr lang="en-US" sz="1200" dirty="0"/>
        </a:p>
      </dgm:t>
    </dgm:pt>
    <dgm:pt modelId="{BCB3418A-6690-4D98-9DDC-F7C3B0207B7B}" type="parTrans" cxnId="{AD583AD0-9EF8-41C3-9481-453EB4EE152F}">
      <dgm:prSet/>
      <dgm:spPr/>
      <dgm:t>
        <a:bodyPr/>
        <a:lstStyle/>
        <a:p>
          <a:endParaRPr lang="en-US"/>
        </a:p>
      </dgm:t>
    </dgm:pt>
    <dgm:pt modelId="{B82FC216-CB30-41A7-9E3D-0BC2BCA0B1EA}" type="sibTrans" cxnId="{AD583AD0-9EF8-41C3-9481-453EB4EE152F}">
      <dgm:prSet/>
      <dgm:spPr/>
      <dgm:t>
        <a:bodyPr/>
        <a:lstStyle/>
        <a:p>
          <a:endParaRPr lang="en-US"/>
        </a:p>
      </dgm:t>
    </dgm:pt>
    <dgm:pt modelId="{3309485D-8221-40A4-A14B-35C33E59FCB0}">
      <dgm:prSet phldrT="[Text]"/>
      <dgm:spPr>
        <a:solidFill>
          <a:schemeClr val="bg2">
            <a:lumMod val="75000"/>
          </a:schemeClr>
        </a:solidFill>
      </dgm:spPr>
      <dgm:t>
        <a:bodyPr/>
        <a:lstStyle/>
        <a:p>
          <a:r>
            <a:rPr lang="en-US" dirty="0" smtClean="0"/>
            <a:t>Deliver</a:t>
          </a:r>
        </a:p>
        <a:p>
          <a:r>
            <a:rPr lang="en-US" dirty="0" smtClean="0"/>
            <a:t>(Quality Standards)</a:t>
          </a:r>
          <a:endParaRPr lang="en-US" dirty="0"/>
        </a:p>
      </dgm:t>
    </dgm:pt>
    <dgm:pt modelId="{E68AF441-19B8-4AA2-AE4A-095620DCE7B1}" type="parTrans" cxnId="{3D19DEB8-7E5F-42D5-9CA9-9CC5C9BD5B54}">
      <dgm:prSet/>
      <dgm:spPr/>
      <dgm:t>
        <a:bodyPr/>
        <a:lstStyle/>
        <a:p>
          <a:endParaRPr lang="en-US"/>
        </a:p>
      </dgm:t>
    </dgm:pt>
    <dgm:pt modelId="{38E8F0A1-F7DE-4221-9D6F-EF137E8F8EDF}" type="sibTrans" cxnId="{3D19DEB8-7E5F-42D5-9CA9-9CC5C9BD5B54}">
      <dgm:prSet/>
      <dgm:spPr/>
      <dgm:t>
        <a:bodyPr/>
        <a:lstStyle/>
        <a:p>
          <a:endParaRPr lang="en-US"/>
        </a:p>
      </dgm:t>
    </dgm:pt>
    <dgm:pt modelId="{1770FB8B-C6F5-405C-B802-C951F41A0777}">
      <dgm:prSet phldrT="[Text]"/>
      <dgm:spPr/>
      <dgm:t>
        <a:bodyPr/>
        <a:lstStyle/>
        <a:p>
          <a:r>
            <a:rPr lang="en-US" dirty="0" smtClean="0"/>
            <a:t>Involve QA from the beginning of the project to maintain quality at every stage</a:t>
          </a:r>
          <a:endParaRPr lang="en-US" dirty="0"/>
        </a:p>
      </dgm:t>
    </dgm:pt>
    <dgm:pt modelId="{078A4C3E-4A56-49D7-B163-D13B3CB48A56}" type="parTrans" cxnId="{4208E8CA-BC42-4A96-A701-5AB11D31F37B}">
      <dgm:prSet/>
      <dgm:spPr/>
      <dgm:t>
        <a:bodyPr/>
        <a:lstStyle/>
        <a:p>
          <a:endParaRPr lang="en-US"/>
        </a:p>
      </dgm:t>
    </dgm:pt>
    <dgm:pt modelId="{BC1EB00A-8222-426E-AB5B-076D6C98FA59}" type="sibTrans" cxnId="{4208E8CA-BC42-4A96-A701-5AB11D31F37B}">
      <dgm:prSet/>
      <dgm:spPr/>
      <dgm:t>
        <a:bodyPr/>
        <a:lstStyle/>
        <a:p>
          <a:endParaRPr lang="en-US"/>
        </a:p>
      </dgm:t>
    </dgm:pt>
    <dgm:pt modelId="{437E0168-EEAE-4336-B65B-498F6DC74A6E}">
      <dgm:prSet custT="1"/>
      <dgm:spPr/>
      <dgm:t>
        <a:bodyPr/>
        <a:lstStyle/>
        <a:p>
          <a:r>
            <a:rPr lang="en-US" sz="1200" smtClean="0"/>
            <a:t>Crypto/PKI implementation for Fat client (.NET,  WPF) and Mobile apps</a:t>
          </a:r>
          <a:endParaRPr lang="en-US" sz="1200" dirty="0"/>
        </a:p>
      </dgm:t>
    </dgm:pt>
    <dgm:pt modelId="{60B7907C-6682-43AA-9E66-1DC5B60326B9}" type="parTrans" cxnId="{A70EE358-62A3-4E29-977C-36E717FD46A2}">
      <dgm:prSet/>
      <dgm:spPr/>
      <dgm:t>
        <a:bodyPr/>
        <a:lstStyle/>
        <a:p>
          <a:endParaRPr lang="en-US"/>
        </a:p>
      </dgm:t>
    </dgm:pt>
    <dgm:pt modelId="{7210FB9F-2139-41CE-ADDD-6EDB9CD09626}" type="sibTrans" cxnId="{A70EE358-62A3-4E29-977C-36E717FD46A2}">
      <dgm:prSet/>
      <dgm:spPr/>
      <dgm:t>
        <a:bodyPr/>
        <a:lstStyle/>
        <a:p>
          <a:endParaRPr lang="en-US"/>
        </a:p>
      </dgm:t>
    </dgm:pt>
    <dgm:pt modelId="{BFA3A7F3-AD83-4ACE-B295-C7CC074FEC73}">
      <dgm:prSet custT="1"/>
      <dgm:spPr/>
      <dgm:t>
        <a:bodyPr/>
        <a:lstStyle/>
        <a:p>
          <a:r>
            <a:rPr lang="en-US" sz="1200" smtClean="0"/>
            <a:t>Continuous Integration (Build Automation, Test Automation using TFS, Cruise Control etc.)</a:t>
          </a:r>
          <a:endParaRPr lang="en-US" sz="1200" dirty="0" smtClean="0"/>
        </a:p>
      </dgm:t>
    </dgm:pt>
    <dgm:pt modelId="{B78C97AE-A05E-4AF2-9E37-A6C4302D66B5}" type="parTrans" cxnId="{43FCA93C-D00B-4052-8660-B87B755488A9}">
      <dgm:prSet/>
      <dgm:spPr/>
      <dgm:t>
        <a:bodyPr/>
        <a:lstStyle/>
        <a:p>
          <a:endParaRPr lang="en-US"/>
        </a:p>
      </dgm:t>
    </dgm:pt>
    <dgm:pt modelId="{B82D84D2-22C1-442F-9144-BBC5E78C8C02}" type="sibTrans" cxnId="{43FCA93C-D00B-4052-8660-B87B755488A9}">
      <dgm:prSet/>
      <dgm:spPr/>
      <dgm:t>
        <a:bodyPr/>
        <a:lstStyle/>
        <a:p>
          <a:endParaRPr lang="en-US"/>
        </a:p>
      </dgm:t>
    </dgm:pt>
    <dgm:pt modelId="{C1A4E09A-3C47-4D47-9C0B-FE2F03C9B820}">
      <dgm:prSet/>
      <dgm:spPr/>
      <dgm:t>
        <a:bodyPr/>
        <a:lstStyle/>
        <a:p>
          <a:r>
            <a:rPr lang="en-US" dirty="0" smtClean="0"/>
            <a:t>Extended testing with Security Testing, Load / Performance Testing.</a:t>
          </a:r>
        </a:p>
      </dgm:t>
    </dgm:pt>
    <dgm:pt modelId="{0F85EC9D-93FA-4193-831E-5D850A99FBBC}" type="parTrans" cxnId="{33FC0319-72BE-4815-8AC5-40DEA06AEC6E}">
      <dgm:prSet/>
      <dgm:spPr/>
      <dgm:t>
        <a:bodyPr/>
        <a:lstStyle/>
        <a:p>
          <a:endParaRPr lang="en-US"/>
        </a:p>
      </dgm:t>
    </dgm:pt>
    <dgm:pt modelId="{6EB95647-A69C-46AC-BDA4-DB34E39E4340}" type="sibTrans" cxnId="{33FC0319-72BE-4815-8AC5-40DEA06AEC6E}">
      <dgm:prSet/>
      <dgm:spPr/>
      <dgm:t>
        <a:bodyPr/>
        <a:lstStyle/>
        <a:p>
          <a:endParaRPr lang="en-US"/>
        </a:p>
      </dgm:t>
    </dgm:pt>
    <dgm:pt modelId="{F0854A29-8F94-4B28-844C-4A67E0C64A0A}">
      <dgm:prSet/>
      <dgm:spPr/>
      <dgm:t>
        <a:bodyPr/>
        <a:lstStyle/>
        <a:p>
          <a:r>
            <a:rPr lang="en-US" smtClean="0"/>
            <a:t>Browser Compatibility Testing of web applications / web services.</a:t>
          </a:r>
          <a:endParaRPr lang="en-US" dirty="0" smtClean="0"/>
        </a:p>
      </dgm:t>
    </dgm:pt>
    <dgm:pt modelId="{27687858-3837-431A-9425-C93DD40B2AB9}" type="parTrans" cxnId="{00746545-D3C9-49A2-A0D0-5A9F71C9FADF}">
      <dgm:prSet/>
      <dgm:spPr/>
      <dgm:t>
        <a:bodyPr/>
        <a:lstStyle/>
        <a:p>
          <a:endParaRPr lang="en-US"/>
        </a:p>
      </dgm:t>
    </dgm:pt>
    <dgm:pt modelId="{4AD1C5BA-BE30-4D7F-824D-22C3175C0933}" type="sibTrans" cxnId="{00746545-D3C9-49A2-A0D0-5A9F71C9FADF}">
      <dgm:prSet/>
      <dgm:spPr/>
      <dgm:t>
        <a:bodyPr/>
        <a:lstStyle/>
        <a:p>
          <a:endParaRPr lang="en-US"/>
        </a:p>
      </dgm:t>
    </dgm:pt>
    <dgm:pt modelId="{5FBFA17F-E163-4CAA-BCB6-895E6A6AFECF}">
      <dgm:prSet custT="1"/>
      <dgm:spPr/>
      <dgm:t>
        <a:bodyPr/>
        <a:lstStyle/>
        <a:p>
          <a:r>
            <a:rPr lang="en-US" sz="1200" smtClean="0"/>
            <a:t>Building library components for mobile apps for reuse and quick time-to-market</a:t>
          </a:r>
          <a:endParaRPr lang="en-US" sz="1200" dirty="0" smtClean="0"/>
        </a:p>
      </dgm:t>
    </dgm:pt>
    <dgm:pt modelId="{C02974BC-9FFD-4F5E-A1AF-16FEA887FB2F}" type="parTrans" cxnId="{E2BB3BE8-A59B-4F49-8B40-8EA697D675F6}">
      <dgm:prSet/>
      <dgm:spPr/>
      <dgm:t>
        <a:bodyPr/>
        <a:lstStyle/>
        <a:p>
          <a:endParaRPr lang="en-US"/>
        </a:p>
      </dgm:t>
    </dgm:pt>
    <dgm:pt modelId="{39A90A6A-79B5-4061-94F9-D977490C81AE}" type="sibTrans" cxnId="{E2BB3BE8-A59B-4F49-8B40-8EA697D675F6}">
      <dgm:prSet/>
      <dgm:spPr/>
      <dgm:t>
        <a:bodyPr/>
        <a:lstStyle/>
        <a:p>
          <a:endParaRPr lang="en-US"/>
        </a:p>
      </dgm:t>
    </dgm:pt>
    <dgm:pt modelId="{A3D93220-4A87-40CB-8F27-3C306474E72A}">
      <dgm:prSet phldrT="[Text]" custT="1"/>
      <dgm:spPr/>
      <dgm:t>
        <a:bodyPr/>
        <a:lstStyle/>
        <a:p>
          <a:r>
            <a:rPr lang="en-US" sz="1200" dirty="0" smtClean="0"/>
            <a:t>Apt technology used</a:t>
          </a:r>
          <a:endParaRPr lang="en-US" sz="1200" dirty="0"/>
        </a:p>
      </dgm:t>
    </dgm:pt>
    <dgm:pt modelId="{9ED1FF00-B63E-4AE3-AE17-1D06A867375F}" type="parTrans" cxnId="{2BDF5691-27EF-417E-8B65-572899FCB550}">
      <dgm:prSet/>
      <dgm:spPr/>
      <dgm:t>
        <a:bodyPr/>
        <a:lstStyle/>
        <a:p>
          <a:endParaRPr lang="en-US"/>
        </a:p>
      </dgm:t>
    </dgm:pt>
    <dgm:pt modelId="{521ACE5E-7B82-4E97-A385-A7ACEACD9ED0}" type="sibTrans" cxnId="{2BDF5691-27EF-417E-8B65-572899FCB550}">
      <dgm:prSet/>
      <dgm:spPr/>
      <dgm:t>
        <a:bodyPr/>
        <a:lstStyle/>
        <a:p>
          <a:endParaRPr lang="en-US"/>
        </a:p>
      </dgm:t>
    </dgm:pt>
    <dgm:pt modelId="{EA8F7107-AC31-415C-A9CF-163D444E1C6F}">
      <dgm:prSet custT="1"/>
      <dgm:spPr/>
      <dgm:t>
        <a:bodyPr/>
        <a:lstStyle/>
        <a:p>
          <a:r>
            <a:rPr lang="en-US" sz="1200" smtClean="0"/>
            <a:t>Providing innovate approach: Example: Inventory management using iOS Barcode scanning</a:t>
          </a:r>
          <a:endParaRPr lang="en-US" sz="1200" dirty="0" smtClean="0"/>
        </a:p>
      </dgm:t>
    </dgm:pt>
    <dgm:pt modelId="{65B34EDB-D470-4EE4-A70D-309922D025E6}" type="parTrans" cxnId="{0BFC2CD8-7EE7-4B31-BF40-BC9C9EDDFCC2}">
      <dgm:prSet/>
      <dgm:spPr/>
      <dgm:t>
        <a:bodyPr/>
        <a:lstStyle/>
        <a:p>
          <a:endParaRPr lang="en-US"/>
        </a:p>
      </dgm:t>
    </dgm:pt>
    <dgm:pt modelId="{20F22CEF-C074-4728-A7E1-16B6AA445C1B}" type="sibTrans" cxnId="{0BFC2CD8-7EE7-4B31-BF40-BC9C9EDDFCC2}">
      <dgm:prSet/>
      <dgm:spPr/>
      <dgm:t>
        <a:bodyPr/>
        <a:lstStyle/>
        <a:p>
          <a:endParaRPr lang="en-US"/>
        </a:p>
      </dgm:t>
    </dgm:pt>
    <dgm:pt modelId="{F1D2910D-7E46-4427-866C-290F7E8997EA}" type="pres">
      <dgm:prSet presAssocID="{C8E8A138-CBC2-4957-BCEF-0B681958378D}" presName="Name0" presStyleCnt="0">
        <dgm:presLayoutVars>
          <dgm:dir/>
          <dgm:animLvl val="lvl"/>
          <dgm:resizeHandles val="exact"/>
        </dgm:presLayoutVars>
      </dgm:prSet>
      <dgm:spPr/>
      <dgm:t>
        <a:bodyPr/>
        <a:lstStyle/>
        <a:p>
          <a:endParaRPr lang="en-US"/>
        </a:p>
      </dgm:t>
    </dgm:pt>
    <dgm:pt modelId="{117A5FDF-848E-4B35-8AFD-44BB616B990F}" type="pres">
      <dgm:prSet presAssocID="{C8E8A138-CBC2-4957-BCEF-0B681958378D}" presName="tSp" presStyleCnt="0"/>
      <dgm:spPr/>
    </dgm:pt>
    <dgm:pt modelId="{B9DFAEE4-BB69-4F60-B60E-27A521D64CA2}" type="pres">
      <dgm:prSet presAssocID="{C8E8A138-CBC2-4957-BCEF-0B681958378D}" presName="bSp" presStyleCnt="0"/>
      <dgm:spPr/>
    </dgm:pt>
    <dgm:pt modelId="{6D19D0B1-5A2B-45CF-8917-BB842A35D5AD}" type="pres">
      <dgm:prSet presAssocID="{C8E8A138-CBC2-4957-BCEF-0B681958378D}" presName="process" presStyleCnt="0"/>
      <dgm:spPr/>
    </dgm:pt>
    <dgm:pt modelId="{9750CA2F-D90F-4546-B181-5C85EC918FBE}" type="pres">
      <dgm:prSet presAssocID="{32FB0120-0268-414F-82EB-C890FE893D7F}" presName="composite1" presStyleCnt="0"/>
      <dgm:spPr/>
    </dgm:pt>
    <dgm:pt modelId="{DA186059-9E60-48D7-82EB-6FC0562CB404}" type="pres">
      <dgm:prSet presAssocID="{32FB0120-0268-414F-82EB-C890FE893D7F}" presName="dummyNode1" presStyleLbl="node1" presStyleIdx="0" presStyleCnt="3"/>
      <dgm:spPr/>
    </dgm:pt>
    <dgm:pt modelId="{108A5688-73EE-4823-8FE7-3C1EC7E43808}" type="pres">
      <dgm:prSet presAssocID="{32FB0120-0268-414F-82EB-C890FE893D7F}" presName="childNode1" presStyleLbl="bgAcc1" presStyleIdx="0" presStyleCnt="3" custScaleX="107195" custScaleY="109459">
        <dgm:presLayoutVars>
          <dgm:bulletEnabled val="1"/>
        </dgm:presLayoutVars>
      </dgm:prSet>
      <dgm:spPr/>
      <dgm:t>
        <a:bodyPr/>
        <a:lstStyle/>
        <a:p>
          <a:endParaRPr lang="en-US"/>
        </a:p>
      </dgm:t>
    </dgm:pt>
    <dgm:pt modelId="{6BF60D33-D62A-4ACF-AC8B-4DF5DCB09407}" type="pres">
      <dgm:prSet presAssocID="{32FB0120-0268-414F-82EB-C890FE893D7F}" presName="childNode1tx" presStyleLbl="bgAcc1" presStyleIdx="0" presStyleCnt="3">
        <dgm:presLayoutVars>
          <dgm:bulletEnabled val="1"/>
        </dgm:presLayoutVars>
      </dgm:prSet>
      <dgm:spPr/>
      <dgm:t>
        <a:bodyPr/>
        <a:lstStyle/>
        <a:p>
          <a:endParaRPr lang="en-US"/>
        </a:p>
      </dgm:t>
    </dgm:pt>
    <dgm:pt modelId="{30036052-F434-4006-A2F1-695C4A9BF8D4}" type="pres">
      <dgm:prSet presAssocID="{32FB0120-0268-414F-82EB-C890FE893D7F}" presName="parentNode1" presStyleLbl="node1" presStyleIdx="0" presStyleCnt="3">
        <dgm:presLayoutVars>
          <dgm:chMax val="1"/>
          <dgm:bulletEnabled val="1"/>
        </dgm:presLayoutVars>
      </dgm:prSet>
      <dgm:spPr/>
      <dgm:t>
        <a:bodyPr/>
        <a:lstStyle/>
        <a:p>
          <a:endParaRPr lang="en-US"/>
        </a:p>
      </dgm:t>
    </dgm:pt>
    <dgm:pt modelId="{1935C774-2DBF-4CC5-9E33-203730BCAD50}" type="pres">
      <dgm:prSet presAssocID="{32FB0120-0268-414F-82EB-C890FE893D7F}" presName="connSite1" presStyleCnt="0"/>
      <dgm:spPr/>
    </dgm:pt>
    <dgm:pt modelId="{4E0B1B1F-AB2C-4DE5-84C7-548C91B0AB98}" type="pres">
      <dgm:prSet presAssocID="{4E100A1B-EB0D-4695-B860-417E97CC9502}" presName="Name9" presStyleLbl="sibTrans2D1" presStyleIdx="0" presStyleCnt="2" custLinFactNeighborX="546" custLinFactNeighborY="-2866"/>
      <dgm:spPr/>
      <dgm:t>
        <a:bodyPr/>
        <a:lstStyle/>
        <a:p>
          <a:endParaRPr lang="en-US"/>
        </a:p>
      </dgm:t>
    </dgm:pt>
    <dgm:pt modelId="{A6094FC0-0953-4A9E-B78B-5F626D0A7A05}" type="pres">
      <dgm:prSet presAssocID="{D5F3AEB7-E94D-4816-8F9E-3DCDFB192F3A}" presName="composite2" presStyleCnt="0"/>
      <dgm:spPr/>
    </dgm:pt>
    <dgm:pt modelId="{6ABB0873-E450-43B1-B2D6-146F4B384C30}" type="pres">
      <dgm:prSet presAssocID="{D5F3AEB7-E94D-4816-8F9E-3DCDFB192F3A}" presName="dummyNode2" presStyleLbl="node1" presStyleIdx="0" presStyleCnt="3"/>
      <dgm:spPr/>
    </dgm:pt>
    <dgm:pt modelId="{0843B609-3D5F-48A8-BF96-7044273EC43C}" type="pres">
      <dgm:prSet presAssocID="{D5F3AEB7-E94D-4816-8F9E-3DCDFB192F3A}" presName="childNode2" presStyleLbl="bgAcc1" presStyleIdx="1" presStyleCnt="3" custScaleX="107569" custScaleY="128183">
        <dgm:presLayoutVars>
          <dgm:bulletEnabled val="1"/>
        </dgm:presLayoutVars>
      </dgm:prSet>
      <dgm:spPr/>
      <dgm:t>
        <a:bodyPr/>
        <a:lstStyle/>
        <a:p>
          <a:endParaRPr lang="en-US"/>
        </a:p>
      </dgm:t>
    </dgm:pt>
    <dgm:pt modelId="{0334C809-73A7-42E9-BD2B-0B0CDED85B40}" type="pres">
      <dgm:prSet presAssocID="{D5F3AEB7-E94D-4816-8F9E-3DCDFB192F3A}" presName="childNode2tx" presStyleLbl="bgAcc1" presStyleIdx="1" presStyleCnt="3">
        <dgm:presLayoutVars>
          <dgm:bulletEnabled val="1"/>
        </dgm:presLayoutVars>
      </dgm:prSet>
      <dgm:spPr/>
      <dgm:t>
        <a:bodyPr/>
        <a:lstStyle/>
        <a:p>
          <a:endParaRPr lang="en-US"/>
        </a:p>
      </dgm:t>
    </dgm:pt>
    <dgm:pt modelId="{43780F99-2653-4A03-8502-2E294E34D14E}" type="pres">
      <dgm:prSet presAssocID="{D5F3AEB7-E94D-4816-8F9E-3DCDFB192F3A}" presName="parentNode2" presStyleLbl="node1" presStyleIdx="1" presStyleCnt="3" custLinFactNeighborX="-2852" custLinFactNeighborY="-47225">
        <dgm:presLayoutVars>
          <dgm:chMax val="0"/>
          <dgm:bulletEnabled val="1"/>
        </dgm:presLayoutVars>
      </dgm:prSet>
      <dgm:spPr/>
      <dgm:t>
        <a:bodyPr/>
        <a:lstStyle/>
        <a:p>
          <a:endParaRPr lang="en-US"/>
        </a:p>
      </dgm:t>
    </dgm:pt>
    <dgm:pt modelId="{22FDEF2F-1D23-44D5-83B3-A63954B1AC5A}" type="pres">
      <dgm:prSet presAssocID="{D5F3AEB7-E94D-4816-8F9E-3DCDFB192F3A}" presName="connSite2" presStyleCnt="0"/>
      <dgm:spPr/>
    </dgm:pt>
    <dgm:pt modelId="{946780A0-C928-4CA4-BDF0-7EBCF33B1487}" type="pres">
      <dgm:prSet presAssocID="{1D647BDA-109D-4E17-AFDD-A4417EC19853}" presName="Name18" presStyleLbl="sibTrans2D1" presStyleIdx="1" presStyleCnt="2" custLinFactNeighborX="2293" custLinFactNeighborY="5437"/>
      <dgm:spPr/>
      <dgm:t>
        <a:bodyPr/>
        <a:lstStyle/>
        <a:p>
          <a:endParaRPr lang="en-US"/>
        </a:p>
      </dgm:t>
    </dgm:pt>
    <dgm:pt modelId="{FF4059C4-2FDD-4EBD-9BA7-33EB11D47FDC}" type="pres">
      <dgm:prSet presAssocID="{3309485D-8221-40A4-A14B-35C33E59FCB0}" presName="composite1" presStyleCnt="0"/>
      <dgm:spPr/>
    </dgm:pt>
    <dgm:pt modelId="{F7DCAA35-2DA2-4AB0-A042-5A2EE456DBF5}" type="pres">
      <dgm:prSet presAssocID="{3309485D-8221-40A4-A14B-35C33E59FCB0}" presName="dummyNode1" presStyleLbl="node1" presStyleIdx="1" presStyleCnt="3"/>
      <dgm:spPr/>
    </dgm:pt>
    <dgm:pt modelId="{87B9E49C-A374-448B-90E4-89148FCED616}" type="pres">
      <dgm:prSet presAssocID="{3309485D-8221-40A4-A14B-35C33E59FCB0}" presName="childNode1" presStyleLbl="bgAcc1" presStyleIdx="2" presStyleCnt="3" custScaleX="97404" custScaleY="120911">
        <dgm:presLayoutVars>
          <dgm:bulletEnabled val="1"/>
        </dgm:presLayoutVars>
      </dgm:prSet>
      <dgm:spPr/>
      <dgm:t>
        <a:bodyPr/>
        <a:lstStyle/>
        <a:p>
          <a:endParaRPr lang="en-US"/>
        </a:p>
      </dgm:t>
    </dgm:pt>
    <dgm:pt modelId="{7817A9D2-A9A7-4948-8C91-01B4655C2308}" type="pres">
      <dgm:prSet presAssocID="{3309485D-8221-40A4-A14B-35C33E59FCB0}" presName="childNode1tx" presStyleLbl="bgAcc1" presStyleIdx="2" presStyleCnt="3">
        <dgm:presLayoutVars>
          <dgm:bulletEnabled val="1"/>
        </dgm:presLayoutVars>
      </dgm:prSet>
      <dgm:spPr/>
      <dgm:t>
        <a:bodyPr/>
        <a:lstStyle/>
        <a:p>
          <a:endParaRPr lang="en-US"/>
        </a:p>
      </dgm:t>
    </dgm:pt>
    <dgm:pt modelId="{016DDB0D-5480-49DE-9149-E8F2604C0E5B}" type="pres">
      <dgm:prSet presAssocID="{3309485D-8221-40A4-A14B-35C33E59FCB0}" presName="parentNode1" presStyleLbl="node1" presStyleIdx="2" presStyleCnt="3" custScaleX="84873" custScaleY="86247" custLinFactNeighborX="-1889" custLinFactNeighborY="19796">
        <dgm:presLayoutVars>
          <dgm:chMax val="1"/>
          <dgm:bulletEnabled val="1"/>
        </dgm:presLayoutVars>
      </dgm:prSet>
      <dgm:spPr/>
      <dgm:t>
        <a:bodyPr/>
        <a:lstStyle/>
        <a:p>
          <a:endParaRPr lang="en-US"/>
        </a:p>
      </dgm:t>
    </dgm:pt>
    <dgm:pt modelId="{CD944539-A3BE-4F67-8173-9E7E1DB0555B}" type="pres">
      <dgm:prSet presAssocID="{3309485D-8221-40A4-A14B-35C33E59FCB0}" presName="connSite1" presStyleCnt="0"/>
      <dgm:spPr/>
    </dgm:pt>
  </dgm:ptLst>
  <dgm:cxnLst>
    <dgm:cxn modelId="{CDB36655-D85A-4D3D-8411-312074C0096F}" type="presOf" srcId="{32FB0120-0268-414F-82EB-C890FE893D7F}" destId="{30036052-F434-4006-A2F1-695C4A9BF8D4}" srcOrd="0" destOrd="0" presId="urn:microsoft.com/office/officeart/2005/8/layout/hProcess4"/>
    <dgm:cxn modelId="{60EF667A-0D54-4AFC-B211-6440A735C31C}" srcId="{C8E8A138-CBC2-4957-BCEF-0B681958378D}" destId="{D5F3AEB7-E94D-4816-8F9E-3DCDFB192F3A}" srcOrd="1" destOrd="0" parTransId="{985B24F4-0727-4009-A8AB-830A1993C857}" sibTransId="{1D647BDA-109D-4E17-AFDD-A4417EC19853}"/>
    <dgm:cxn modelId="{5CA94BA3-97C7-46D9-8D97-6C37E97CAAEC}" type="presOf" srcId="{1770FB8B-C6F5-405C-B802-C951F41A0777}" destId="{7817A9D2-A9A7-4948-8C91-01B4655C2308}" srcOrd="1" destOrd="0" presId="urn:microsoft.com/office/officeart/2005/8/layout/hProcess4"/>
    <dgm:cxn modelId="{E3F58A30-9274-4525-B84C-3FA82AE8528A}" type="presOf" srcId="{4E100A1B-EB0D-4695-B860-417E97CC9502}" destId="{4E0B1B1F-AB2C-4DE5-84C7-548C91B0AB98}" srcOrd="0" destOrd="0" presId="urn:microsoft.com/office/officeart/2005/8/layout/hProcess4"/>
    <dgm:cxn modelId="{00746545-D3C9-49A2-A0D0-5A9F71C9FADF}" srcId="{3309485D-8221-40A4-A14B-35C33E59FCB0}" destId="{F0854A29-8F94-4B28-844C-4A67E0C64A0A}" srcOrd="2" destOrd="0" parTransId="{27687858-3837-431A-9425-C93DD40B2AB9}" sibTransId="{4AD1C5BA-BE30-4D7F-824D-22C3175C0933}"/>
    <dgm:cxn modelId="{AD583AD0-9EF8-41C3-9481-453EB4EE152F}" srcId="{D5F3AEB7-E94D-4816-8F9E-3DCDFB192F3A}" destId="{E6EB1348-DD66-4BB7-AC56-A5313F64E445}" srcOrd="0" destOrd="0" parTransId="{BCB3418A-6690-4D98-9DDC-F7C3B0207B7B}" sibTransId="{B82FC216-CB30-41A7-9E3D-0BC2BCA0B1EA}"/>
    <dgm:cxn modelId="{76D6AAC4-08E6-4002-A459-8B8778B5E2A0}" type="presOf" srcId="{C1A4E09A-3C47-4D47-9C0B-FE2F03C9B820}" destId="{7817A9D2-A9A7-4948-8C91-01B4655C2308}" srcOrd="1" destOrd="1" presId="urn:microsoft.com/office/officeart/2005/8/layout/hProcess4"/>
    <dgm:cxn modelId="{CBC673A7-E065-417F-B7B1-2781780FFD01}" type="presOf" srcId="{437E0168-EEAE-4336-B65B-498F6DC74A6E}" destId="{0334C809-73A7-42E9-BD2B-0B0CDED85B40}" srcOrd="1" destOrd="1" presId="urn:microsoft.com/office/officeart/2005/8/layout/hProcess4"/>
    <dgm:cxn modelId="{F50B2D1A-70C2-459A-8017-4836ACA49DDF}" type="presOf" srcId="{A3D93220-4A87-40CB-8F27-3C306474E72A}" destId="{108A5688-73EE-4823-8FE7-3C1EC7E43808}" srcOrd="0" destOrd="0" presId="urn:microsoft.com/office/officeart/2005/8/layout/hProcess4"/>
    <dgm:cxn modelId="{5696D106-2708-4040-8134-FC610BD45B8B}" type="presOf" srcId="{5FBFA17F-E163-4CAA-BCB6-895E6A6AFECF}" destId="{108A5688-73EE-4823-8FE7-3C1EC7E43808}" srcOrd="0" destOrd="1" presId="urn:microsoft.com/office/officeart/2005/8/layout/hProcess4"/>
    <dgm:cxn modelId="{0BFC2CD8-7EE7-4B31-BF40-BC9C9EDDFCC2}" srcId="{32FB0120-0268-414F-82EB-C890FE893D7F}" destId="{EA8F7107-AC31-415C-A9CF-163D444E1C6F}" srcOrd="2" destOrd="0" parTransId="{65B34EDB-D470-4EE4-A70D-309922D025E6}" sibTransId="{20F22CEF-C074-4728-A7E1-16B6AA445C1B}"/>
    <dgm:cxn modelId="{A18AD928-036B-49DF-A838-828590C73582}" type="presOf" srcId="{EA8F7107-AC31-415C-A9CF-163D444E1C6F}" destId="{108A5688-73EE-4823-8FE7-3C1EC7E43808}" srcOrd="0" destOrd="2" presId="urn:microsoft.com/office/officeart/2005/8/layout/hProcess4"/>
    <dgm:cxn modelId="{6B3ADCA4-811D-4F87-9825-789E45919D10}" type="presOf" srcId="{EA8F7107-AC31-415C-A9CF-163D444E1C6F}" destId="{6BF60D33-D62A-4ACF-AC8B-4DF5DCB09407}" srcOrd="1" destOrd="2" presId="urn:microsoft.com/office/officeart/2005/8/layout/hProcess4"/>
    <dgm:cxn modelId="{88446984-3439-4F8A-9005-771F89E799F4}" type="presOf" srcId="{F0854A29-8F94-4B28-844C-4A67E0C64A0A}" destId="{7817A9D2-A9A7-4948-8C91-01B4655C2308}" srcOrd="1" destOrd="2" presId="urn:microsoft.com/office/officeart/2005/8/layout/hProcess4"/>
    <dgm:cxn modelId="{DB040E86-95FC-4EC3-A35B-EE8AA84070CA}" srcId="{C8E8A138-CBC2-4957-BCEF-0B681958378D}" destId="{32FB0120-0268-414F-82EB-C890FE893D7F}" srcOrd="0" destOrd="0" parTransId="{6F6DECEF-DBAD-45AB-8295-E76152FE08AB}" sibTransId="{4E100A1B-EB0D-4695-B860-417E97CC9502}"/>
    <dgm:cxn modelId="{B093D25D-9F28-4497-BF4E-48F2AC08C9FF}" type="presOf" srcId="{F0854A29-8F94-4B28-844C-4A67E0C64A0A}" destId="{87B9E49C-A374-448B-90E4-89148FCED616}" srcOrd="0" destOrd="2" presId="urn:microsoft.com/office/officeart/2005/8/layout/hProcess4"/>
    <dgm:cxn modelId="{33FC0319-72BE-4815-8AC5-40DEA06AEC6E}" srcId="{3309485D-8221-40A4-A14B-35C33E59FCB0}" destId="{C1A4E09A-3C47-4D47-9C0B-FE2F03C9B820}" srcOrd="1" destOrd="0" parTransId="{0F85EC9D-93FA-4193-831E-5D850A99FBBC}" sibTransId="{6EB95647-A69C-46AC-BDA4-DB34E39E4340}"/>
    <dgm:cxn modelId="{455752C6-73BD-49D6-8A18-F39496191A48}" type="presOf" srcId="{E6EB1348-DD66-4BB7-AC56-A5313F64E445}" destId="{0843B609-3D5F-48A8-BF96-7044273EC43C}" srcOrd="0" destOrd="0" presId="urn:microsoft.com/office/officeart/2005/8/layout/hProcess4"/>
    <dgm:cxn modelId="{F9044EBF-EA51-4EE5-A7F3-F4EC7CFAA68C}" type="presOf" srcId="{C1A4E09A-3C47-4D47-9C0B-FE2F03C9B820}" destId="{87B9E49C-A374-448B-90E4-89148FCED616}" srcOrd="0" destOrd="1" presId="urn:microsoft.com/office/officeart/2005/8/layout/hProcess4"/>
    <dgm:cxn modelId="{E2BB3BE8-A59B-4F49-8B40-8EA697D675F6}" srcId="{32FB0120-0268-414F-82EB-C890FE893D7F}" destId="{5FBFA17F-E163-4CAA-BCB6-895E6A6AFECF}" srcOrd="1" destOrd="0" parTransId="{C02974BC-9FFD-4F5E-A1AF-16FEA887FB2F}" sibTransId="{39A90A6A-79B5-4061-94F9-D977490C81AE}"/>
    <dgm:cxn modelId="{43FCA93C-D00B-4052-8660-B87B755488A9}" srcId="{D5F3AEB7-E94D-4816-8F9E-3DCDFB192F3A}" destId="{BFA3A7F3-AD83-4ACE-B295-C7CC074FEC73}" srcOrd="2" destOrd="0" parTransId="{B78C97AE-A05E-4AF2-9E37-A6C4302D66B5}" sibTransId="{B82D84D2-22C1-442F-9144-BBC5E78C8C02}"/>
    <dgm:cxn modelId="{4208E8CA-BC42-4A96-A701-5AB11D31F37B}" srcId="{3309485D-8221-40A4-A14B-35C33E59FCB0}" destId="{1770FB8B-C6F5-405C-B802-C951F41A0777}" srcOrd="0" destOrd="0" parTransId="{078A4C3E-4A56-49D7-B163-D13B3CB48A56}" sibTransId="{BC1EB00A-8222-426E-AB5B-076D6C98FA59}"/>
    <dgm:cxn modelId="{DB0E4C50-FB93-41C4-9500-79D9C45533EF}" type="presOf" srcId="{E6EB1348-DD66-4BB7-AC56-A5313F64E445}" destId="{0334C809-73A7-42E9-BD2B-0B0CDED85B40}" srcOrd="1" destOrd="0" presId="urn:microsoft.com/office/officeart/2005/8/layout/hProcess4"/>
    <dgm:cxn modelId="{2BDF5691-27EF-417E-8B65-572899FCB550}" srcId="{32FB0120-0268-414F-82EB-C890FE893D7F}" destId="{A3D93220-4A87-40CB-8F27-3C306474E72A}" srcOrd="0" destOrd="0" parTransId="{9ED1FF00-B63E-4AE3-AE17-1D06A867375F}" sibTransId="{521ACE5E-7B82-4E97-A385-A7ACEACD9ED0}"/>
    <dgm:cxn modelId="{9FAC9A13-F9DD-4873-8779-1C0BA87CA9F6}" type="presOf" srcId="{1770FB8B-C6F5-405C-B802-C951F41A0777}" destId="{87B9E49C-A374-448B-90E4-89148FCED616}" srcOrd="0" destOrd="0" presId="urn:microsoft.com/office/officeart/2005/8/layout/hProcess4"/>
    <dgm:cxn modelId="{EF5F66BF-6CFB-4D18-BE98-7979152F2A01}" type="presOf" srcId="{1D647BDA-109D-4E17-AFDD-A4417EC19853}" destId="{946780A0-C928-4CA4-BDF0-7EBCF33B1487}" srcOrd="0" destOrd="0" presId="urn:microsoft.com/office/officeart/2005/8/layout/hProcess4"/>
    <dgm:cxn modelId="{EF43F43E-8C68-48AD-890B-B787131230F6}" type="presOf" srcId="{BFA3A7F3-AD83-4ACE-B295-C7CC074FEC73}" destId="{0843B609-3D5F-48A8-BF96-7044273EC43C}" srcOrd="0" destOrd="2" presId="urn:microsoft.com/office/officeart/2005/8/layout/hProcess4"/>
    <dgm:cxn modelId="{A70EE358-62A3-4E29-977C-36E717FD46A2}" srcId="{D5F3AEB7-E94D-4816-8F9E-3DCDFB192F3A}" destId="{437E0168-EEAE-4336-B65B-498F6DC74A6E}" srcOrd="1" destOrd="0" parTransId="{60B7907C-6682-43AA-9E66-1DC5B60326B9}" sibTransId="{7210FB9F-2139-41CE-ADDD-6EDB9CD09626}"/>
    <dgm:cxn modelId="{12A8801F-F06C-454A-B578-F310699D5AD2}" type="presOf" srcId="{D5F3AEB7-E94D-4816-8F9E-3DCDFB192F3A}" destId="{43780F99-2653-4A03-8502-2E294E34D14E}" srcOrd="0" destOrd="0" presId="urn:microsoft.com/office/officeart/2005/8/layout/hProcess4"/>
    <dgm:cxn modelId="{73B85E08-EBBC-4E82-8729-915F287C90EC}" type="presOf" srcId="{C8E8A138-CBC2-4957-BCEF-0B681958378D}" destId="{F1D2910D-7E46-4427-866C-290F7E8997EA}" srcOrd="0" destOrd="0" presId="urn:microsoft.com/office/officeart/2005/8/layout/hProcess4"/>
    <dgm:cxn modelId="{A4A5A2C3-2C2E-42F2-8F39-655B49874472}" type="presOf" srcId="{BFA3A7F3-AD83-4ACE-B295-C7CC074FEC73}" destId="{0334C809-73A7-42E9-BD2B-0B0CDED85B40}" srcOrd="1" destOrd="2" presId="urn:microsoft.com/office/officeart/2005/8/layout/hProcess4"/>
    <dgm:cxn modelId="{64A662C4-E98C-42CB-B5B2-01E68D9B399A}" type="presOf" srcId="{437E0168-EEAE-4336-B65B-498F6DC74A6E}" destId="{0843B609-3D5F-48A8-BF96-7044273EC43C}" srcOrd="0" destOrd="1" presId="urn:microsoft.com/office/officeart/2005/8/layout/hProcess4"/>
    <dgm:cxn modelId="{0A0EE330-C07F-4CBA-96BF-D60D3CD3DBF8}" type="presOf" srcId="{3309485D-8221-40A4-A14B-35C33E59FCB0}" destId="{016DDB0D-5480-49DE-9149-E8F2604C0E5B}" srcOrd="0" destOrd="0" presId="urn:microsoft.com/office/officeart/2005/8/layout/hProcess4"/>
    <dgm:cxn modelId="{43616A40-0E1D-4012-BFFE-4884BEA6C676}" type="presOf" srcId="{5FBFA17F-E163-4CAA-BCB6-895E6A6AFECF}" destId="{6BF60D33-D62A-4ACF-AC8B-4DF5DCB09407}" srcOrd="1" destOrd="1" presId="urn:microsoft.com/office/officeart/2005/8/layout/hProcess4"/>
    <dgm:cxn modelId="{3D19DEB8-7E5F-42D5-9CA9-9CC5C9BD5B54}" srcId="{C8E8A138-CBC2-4957-BCEF-0B681958378D}" destId="{3309485D-8221-40A4-A14B-35C33E59FCB0}" srcOrd="2" destOrd="0" parTransId="{E68AF441-19B8-4AA2-AE4A-095620DCE7B1}" sibTransId="{38E8F0A1-F7DE-4221-9D6F-EF137E8F8EDF}"/>
    <dgm:cxn modelId="{F30AB255-172E-4C02-BC23-39532E06B262}" type="presOf" srcId="{A3D93220-4A87-40CB-8F27-3C306474E72A}" destId="{6BF60D33-D62A-4ACF-AC8B-4DF5DCB09407}" srcOrd="1" destOrd="0" presId="urn:microsoft.com/office/officeart/2005/8/layout/hProcess4"/>
    <dgm:cxn modelId="{F2F53028-5095-4ED1-8700-A8DBDB1B8497}" type="presParOf" srcId="{F1D2910D-7E46-4427-866C-290F7E8997EA}" destId="{117A5FDF-848E-4B35-8AFD-44BB616B990F}" srcOrd="0" destOrd="0" presId="urn:microsoft.com/office/officeart/2005/8/layout/hProcess4"/>
    <dgm:cxn modelId="{63CFC809-FA8A-43FC-AC72-76F0E790E4E6}" type="presParOf" srcId="{F1D2910D-7E46-4427-866C-290F7E8997EA}" destId="{B9DFAEE4-BB69-4F60-B60E-27A521D64CA2}" srcOrd="1" destOrd="0" presId="urn:microsoft.com/office/officeart/2005/8/layout/hProcess4"/>
    <dgm:cxn modelId="{14B15CAA-5251-43B6-AF3C-B8997689E287}" type="presParOf" srcId="{F1D2910D-7E46-4427-866C-290F7E8997EA}" destId="{6D19D0B1-5A2B-45CF-8917-BB842A35D5AD}" srcOrd="2" destOrd="0" presId="urn:microsoft.com/office/officeart/2005/8/layout/hProcess4"/>
    <dgm:cxn modelId="{18A16E5E-00CD-42C8-AF67-CDAD787023CE}" type="presParOf" srcId="{6D19D0B1-5A2B-45CF-8917-BB842A35D5AD}" destId="{9750CA2F-D90F-4546-B181-5C85EC918FBE}" srcOrd="0" destOrd="0" presId="urn:microsoft.com/office/officeart/2005/8/layout/hProcess4"/>
    <dgm:cxn modelId="{720B534E-2DEA-4984-8DE0-7182BC839FEF}" type="presParOf" srcId="{9750CA2F-D90F-4546-B181-5C85EC918FBE}" destId="{DA186059-9E60-48D7-82EB-6FC0562CB404}" srcOrd="0" destOrd="0" presId="urn:microsoft.com/office/officeart/2005/8/layout/hProcess4"/>
    <dgm:cxn modelId="{1E2CDBBD-31E2-4FBB-ACC5-417B0B61DED3}" type="presParOf" srcId="{9750CA2F-D90F-4546-B181-5C85EC918FBE}" destId="{108A5688-73EE-4823-8FE7-3C1EC7E43808}" srcOrd="1" destOrd="0" presId="urn:microsoft.com/office/officeart/2005/8/layout/hProcess4"/>
    <dgm:cxn modelId="{46CFD006-591A-491F-93FD-576A81EC9A44}" type="presParOf" srcId="{9750CA2F-D90F-4546-B181-5C85EC918FBE}" destId="{6BF60D33-D62A-4ACF-AC8B-4DF5DCB09407}" srcOrd="2" destOrd="0" presId="urn:microsoft.com/office/officeart/2005/8/layout/hProcess4"/>
    <dgm:cxn modelId="{75934B8B-FA35-4298-A75D-557EC0E1A55F}" type="presParOf" srcId="{9750CA2F-D90F-4546-B181-5C85EC918FBE}" destId="{30036052-F434-4006-A2F1-695C4A9BF8D4}" srcOrd="3" destOrd="0" presId="urn:microsoft.com/office/officeart/2005/8/layout/hProcess4"/>
    <dgm:cxn modelId="{0FE65A42-AB07-414C-BAC5-673F97CC0B52}" type="presParOf" srcId="{9750CA2F-D90F-4546-B181-5C85EC918FBE}" destId="{1935C774-2DBF-4CC5-9E33-203730BCAD50}" srcOrd="4" destOrd="0" presId="urn:microsoft.com/office/officeart/2005/8/layout/hProcess4"/>
    <dgm:cxn modelId="{64D0A1B1-D851-4909-BC82-C0C0BED69D2E}" type="presParOf" srcId="{6D19D0B1-5A2B-45CF-8917-BB842A35D5AD}" destId="{4E0B1B1F-AB2C-4DE5-84C7-548C91B0AB98}" srcOrd="1" destOrd="0" presId="urn:microsoft.com/office/officeart/2005/8/layout/hProcess4"/>
    <dgm:cxn modelId="{1CF8077D-3121-49EF-8DBD-32271580C1AB}" type="presParOf" srcId="{6D19D0B1-5A2B-45CF-8917-BB842A35D5AD}" destId="{A6094FC0-0953-4A9E-B78B-5F626D0A7A05}" srcOrd="2" destOrd="0" presId="urn:microsoft.com/office/officeart/2005/8/layout/hProcess4"/>
    <dgm:cxn modelId="{D9742C84-6E22-40B8-996D-549F7E21147D}" type="presParOf" srcId="{A6094FC0-0953-4A9E-B78B-5F626D0A7A05}" destId="{6ABB0873-E450-43B1-B2D6-146F4B384C30}" srcOrd="0" destOrd="0" presId="urn:microsoft.com/office/officeart/2005/8/layout/hProcess4"/>
    <dgm:cxn modelId="{A8DF8A6B-84BC-4E69-9E2E-EC577946D0F0}" type="presParOf" srcId="{A6094FC0-0953-4A9E-B78B-5F626D0A7A05}" destId="{0843B609-3D5F-48A8-BF96-7044273EC43C}" srcOrd="1" destOrd="0" presId="urn:microsoft.com/office/officeart/2005/8/layout/hProcess4"/>
    <dgm:cxn modelId="{AE6E09DA-6393-4793-AF88-7186CB171122}" type="presParOf" srcId="{A6094FC0-0953-4A9E-B78B-5F626D0A7A05}" destId="{0334C809-73A7-42E9-BD2B-0B0CDED85B40}" srcOrd="2" destOrd="0" presId="urn:microsoft.com/office/officeart/2005/8/layout/hProcess4"/>
    <dgm:cxn modelId="{A23C1CFF-FC8E-47E5-A2F5-8F992DABC4FE}" type="presParOf" srcId="{A6094FC0-0953-4A9E-B78B-5F626D0A7A05}" destId="{43780F99-2653-4A03-8502-2E294E34D14E}" srcOrd="3" destOrd="0" presId="urn:microsoft.com/office/officeart/2005/8/layout/hProcess4"/>
    <dgm:cxn modelId="{D74B94EF-9EC7-493C-953D-1913885D07C7}" type="presParOf" srcId="{A6094FC0-0953-4A9E-B78B-5F626D0A7A05}" destId="{22FDEF2F-1D23-44D5-83B3-A63954B1AC5A}" srcOrd="4" destOrd="0" presId="urn:microsoft.com/office/officeart/2005/8/layout/hProcess4"/>
    <dgm:cxn modelId="{74607CB2-DF6C-4115-90F8-0744B5C284E2}" type="presParOf" srcId="{6D19D0B1-5A2B-45CF-8917-BB842A35D5AD}" destId="{946780A0-C928-4CA4-BDF0-7EBCF33B1487}" srcOrd="3" destOrd="0" presId="urn:microsoft.com/office/officeart/2005/8/layout/hProcess4"/>
    <dgm:cxn modelId="{2B94467E-5C79-4ECF-BC1D-887DB91906D5}" type="presParOf" srcId="{6D19D0B1-5A2B-45CF-8917-BB842A35D5AD}" destId="{FF4059C4-2FDD-4EBD-9BA7-33EB11D47FDC}" srcOrd="4" destOrd="0" presId="urn:microsoft.com/office/officeart/2005/8/layout/hProcess4"/>
    <dgm:cxn modelId="{E1B27042-D3A4-4A59-AC71-91981EA930E2}" type="presParOf" srcId="{FF4059C4-2FDD-4EBD-9BA7-33EB11D47FDC}" destId="{F7DCAA35-2DA2-4AB0-A042-5A2EE456DBF5}" srcOrd="0" destOrd="0" presId="urn:microsoft.com/office/officeart/2005/8/layout/hProcess4"/>
    <dgm:cxn modelId="{F91AF177-E359-402F-8EA8-9EB3E471464A}" type="presParOf" srcId="{FF4059C4-2FDD-4EBD-9BA7-33EB11D47FDC}" destId="{87B9E49C-A374-448B-90E4-89148FCED616}" srcOrd="1" destOrd="0" presId="urn:microsoft.com/office/officeart/2005/8/layout/hProcess4"/>
    <dgm:cxn modelId="{B44431E5-563B-4BCC-849F-04E3C631FE4C}" type="presParOf" srcId="{FF4059C4-2FDD-4EBD-9BA7-33EB11D47FDC}" destId="{7817A9D2-A9A7-4948-8C91-01B4655C2308}" srcOrd="2" destOrd="0" presId="urn:microsoft.com/office/officeart/2005/8/layout/hProcess4"/>
    <dgm:cxn modelId="{ED33E8DA-B468-4ADC-B02A-C377C73C10A2}" type="presParOf" srcId="{FF4059C4-2FDD-4EBD-9BA7-33EB11D47FDC}" destId="{016DDB0D-5480-49DE-9149-E8F2604C0E5B}" srcOrd="3" destOrd="0" presId="urn:microsoft.com/office/officeart/2005/8/layout/hProcess4"/>
    <dgm:cxn modelId="{A188EAC5-AC6C-4E17-AA0B-B0032F5665A0}" type="presParOf" srcId="{FF4059C4-2FDD-4EBD-9BA7-33EB11D47FDC}" destId="{CD944539-A3BE-4F67-8173-9E7E1DB0555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A5688-73EE-4823-8FE7-3C1EC7E43808}">
      <dsp:nvSpPr>
        <dsp:cNvPr id="0" name=""/>
        <dsp:cNvSpPr/>
      </dsp:nvSpPr>
      <dsp:spPr>
        <a:xfrm>
          <a:off x="4409" y="1199889"/>
          <a:ext cx="2429894" cy="204648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Apt technology used</a:t>
          </a:r>
          <a:endParaRPr lang="en-US" sz="1200" kern="1200" dirty="0"/>
        </a:p>
        <a:p>
          <a:pPr marL="114300" lvl="1" indent="-114300" algn="l" defTabSz="533400">
            <a:lnSpc>
              <a:spcPct val="90000"/>
            </a:lnSpc>
            <a:spcBef>
              <a:spcPct val="0"/>
            </a:spcBef>
            <a:spcAft>
              <a:spcPct val="15000"/>
            </a:spcAft>
            <a:buChar char="••"/>
          </a:pPr>
          <a:r>
            <a:rPr lang="en-US" sz="1200" kern="1200" smtClean="0"/>
            <a:t>Building library components for mobile apps for reuse and quick time-to-market</a:t>
          </a:r>
          <a:endParaRPr lang="en-US" sz="1200" kern="1200" dirty="0" smtClean="0"/>
        </a:p>
        <a:p>
          <a:pPr marL="114300" lvl="1" indent="-114300" algn="l" defTabSz="533400">
            <a:lnSpc>
              <a:spcPct val="90000"/>
            </a:lnSpc>
            <a:spcBef>
              <a:spcPct val="0"/>
            </a:spcBef>
            <a:spcAft>
              <a:spcPct val="15000"/>
            </a:spcAft>
            <a:buChar char="••"/>
          </a:pPr>
          <a:r>
            <a:rPr lang="en-US" sz="1200" kern="1200" smtClean="0"/>
            <a:t>Providing innovate approach: Example: Inventory management using iOS Barcode scanning</a:t>
          </a:r>
          <a:endParaRPr lang="en-US" sz="1200" kern="1200" dirty="0" smtClean="0"/>
        </a:p>
      </dsp:txBody>
      <dsp:txXfrm>
        <a:off x="51504" y="1246984"/>
        <a:ext cx="2335704" cy="1513761"/>
      </dsp:txXfrm>
    </dsp:sp>
    <dsp:sp modelId="{4E0B1B1F-AB2C-4DE5-84C7-548C91B0AB98}">
      <dsp:nvSpPr>
        <dsp:cNvPr id="0" name=""/>
        <dsp:cNvSpPr/>
      </dsp:nvSpPr>
      <dsp:spPr>
        <a:xfrm>
          <a:off x="1371611" y="1600192"/>
          <a:ext cx="2578495" cy="2578495"/>
        </a:xfrm>
        <a:prstGeom prst="leftCircularArrow">
          <a:avLst>
            <a:gd name="adj1" fmla="val 2957"/>
            <a:gd name="adj2" fmla="val 362155"/>
            <a:gd name="adj3" fmla="val 2139714"/>
            <a:gd name="adj4" fmla="val 9026537"/>
            <a:gd name="adj5" fmla="val 3449"/>
          </a:avLst>
        </a:prstGeom>
        <a:solidFill>
          <a:schemeClr val="tx1">
            <a:lumMod val="50000"/>
            <a:lumOff val="5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0036052-F434-4006-A2F1-695C4A9BF8D4}">
      <dsp:nvSpPr>
        <dsp:cNvPr id="0" name=""/>
        <dsp:cNvSpPr/>
      </dsp:nvSpPr>
      <dsp:spPr>
        <a:xfrm>
          <a:off x="589690" y="2757312"/>
          <a:ext cx="2014932" cy="801272"/>
        </a:xfrm>
        <a:prstGeom prst="roundRect">
          <a:avLst>
            <a:gd name="adj" fmla="val 10000"/>
          </a:avLst>
        </a:prstGeom>
        <a:solidFill>
          <a:srgbClr val="00B0F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Discover </a:t>
          </a:r>
        </a:p>
        <a:p>
          <a:pPr lvl="0" algn="ctr" defTabSz="711200">
            <a:lnSpc>
              <a:spcPct val="90000"/>
            </a:lnSpc>
            <a:spcBef>
              <a:spcPct val="0"/>
            </a:spcBef>
            <a:spcAft>
              <a:spcPct val="35000"/>
            </a:spcAft>
          </a:pPr>
          <a:r>
            <a:rPr lang="en-US" sz="1600" kern="1200" dirty="0" smtClean="0"/>
            <a:t>(Innovation)</a:t>
          </a:r>
          <a:endParaRPr lang="en-US" sz="1600" kern="1200" dirty="0"/>
        </a:p>
      </dsp:txBody>
      <dsp:txXfrm>
        <a:off x="613158" y="2780780"/>
        <a:ext cx="1967996" cy="754336"/>
      </dsp:txXfrm>
    </dsp:sp>
    <dsp:sp modelId="{0843B609-3D5F-48A8-BF96-7044273EC43C}">
      <dsp:nvSpPr>
        <dsp:cNvPr id="0" name=""/>
        <dsp:cNvSpPr/>
      </dsp:nvSpPr>
      <dsp:spPr>
        <a:xfrm>
          <a:off x="2967648" y="1022341"/>
          <a:ext cx="2438372" cy="239655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PCI/DSS compliance for Secure Web Messaging Application, Tokenizing credit card info</a:t>
          </a:r>
          <a:endParaRPr lang="en-US" sz="1200" kern="1200" dirty="0"/>
        </a:p>
        <a:p>
          <a:pPr marL="114300" lvl="1" indent="-114300" algn="l" defTabSz="533400">
            <a:lnSpc>
              <a:spcPct val="90000"/>
            </a:lnSpc>
            <a:spcBef>
              <a:spcPct val="0"/>
            </a:spcBef>
            <a:spcAft>
              <a:spcPct val="15000"/>
            </a:spcAft>
            <a:buChar char="••"/>
          </a:pPr>
          <a:r>
            <a:rPr lang="en-US" sz="1200" kern="1200" smtClean="0"/>
            <a:t>Crypto/PKI implementation for Fat client (.NET,  WPF) and Mobile apps</a:t>
          </a:r>
          <a:endParaRPr lang="en-US" sz="1200" kern="1200" dirty="0"/>
        </a:p>
        <a:p>
          <a:pPr marL="114300" lvl="1" indent="-114300" algn="l" defTabSz="533400">
            <a:lnSpc>
              <a:spcPct val="90000"/>
            </a:lnSpc>
            <a:spcBef>
              <a:spcPct val="0"/>
            </a:spcBef>
            <a:spcAft>
              <a:spcPct val="15000"/>
            </a:spcAft>
            <a:buChar char="••"/>
          </a:pPr>
          <a:r>
            <a:rPr lang="en-US" sz="1200" kern="1200" smtClean="0"/>
            <a:t>Continuous Integration (Build Automation, Test Automation using TFS, Cruise Control etc.)</a:t>
          </a:r>
          <a:endParaRPr lang="en-US" sz="1200" kern="1200" dirty="0" smtClean="0"/>
        </a:p>
      </dsp:txBody>
      <dsp:txXfrm>
        <a:off x="3022799" y="1591039"/>
        <a:ext cx="2328070" cy="1772704"/>
      </dsp:txXfrm>
    </dsp:sp>
    <dsp:sp modelId="{946780A0-C928-4CA4-BDF0-7EBCF33B1487}">
      <dsp:nvSpPr>
        <dsp:cNvPr id="0" name=""/>
        <dsp:cNvSpPr/>
      </dsp:nvSpPr>
      <dsp:spPr>
        <a:xfrm>
          <a:off x="4191013" y="76199"/>
          <a:ext cx="2870886" cy="2870886"/>
        </a:xfrm>
        <a:prstGeom prst="circularArrow">
          <a:avLst>
            <a:gd name="adj1" fmla="val 2655"/>
            <a:gd name="adj2" fmla="val 322989"/>
            <a:gd name="adj3" fmla="val 20057526"/>
            <a:gd name="adj4" fmla="val 13131536"/>
            <a:gd name="adj5" fmla="val 3098"/>
          </a:avLst>
        </a:prstGeom>
        <a:solidFill>
          <a:srgbClr val="09BEC7"/>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3780F99-2653-4A03-8502-2E294E34D14E}">
      <dsp:nvSpPr>
        <dsp:cNvPr id="0" name=""/>
        <dsp:cNvSpPr/>
      </dsp:nvSpPr>
      <dsp:spPr>
        <a:xfrm>
          <a:off x="3499702" y="506764"/>
          <a:ext cx="2014932" cy="801272"/>
        </a:xfrm>
        <a:prstGeom prst="roundRect">
          <a:avLst>
            <a:gd name="adj" fmla="val 10000"/>
          </a:avLst>
        </a:prstGeom>
        <a:solidFill>
          <a:srgbClr val="5F659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Develop</a:t>
          </a:r>
        </a:p>
        <a:p>
          <a:pPr lvl="0" algn="ctr" defTabSz="711200">
            <a:lnSpc>
              <a:spcPct val="90000"/>
            </a:lnSpc>
            <a:spcBef>
              <a:spcPct val="0"/>
            </a:spcBef>
            <a:spcAft>
              <a:spcPct val="35000"/>
            </a:spcAft>
          </a:pPr>
          <a:r>
            <a:rPr lang="en-US" sz="1600" kern="1200" dirty="0" smtClean="0"/>
            <a:t>(Implementation)</a:t>
          </a:r>
          <a:endParaRPr lang="en-US" sz="1600" kern="1200" dirty="0"/>
        </a:p>
      </dsp:txBody>
      <dsp:txXfrm>
        <a:off x="3523170" y="530232"/>
        <a:ext cx="1967996" cy="754336"/>
      </dsp:txXfrm>
    </dsp:sp>
    <dsp:sp modelId="{87B9E49C-A374-448B-90E4-89148FCED616}">
      <dsp:nvSpPr>
        <dsp:cNvPr id="0" name=""/>
        <dsp:cNvSpPr/>
      </dsp:nvSpPr>
      <dsp:spPr>
        <a:xfrm>
          <a:off x="5964548" y="1093599"/>
          <a:ext cx="2207952" cy="226059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Involve QA from the beginning of the project to maintain quality at every stage</a:t>
          </a:r>
          <a:endParaRPr lang="en-US" sz="1200" kern="1200" dirty="0"/>
        </a:p>
        <a:p>
          <a:pPr marL="114300" lvl="1" indent="-114300" algn="l" defTabSz="533400">
            <a:lnSpc>
              <a:spcPct val="90000"/>
            </a:lnSpc>
            <a:spcBef>
              <a:spcPct val="0"/>
            </a:spcBef>
            <a:spcAft>
              <a:spcPct val="15000"/>
            </a:spcAft>
            <a:buChar char="••"/>
          </a:pPr>
          <a:r>
            <a:rPr lang="en-US" sz="1200" kern="1200" dirty="0" smtClean="0"/>
            <a:t>Extended testing with Security Testing, Load / Performance Testing.</a:t>
          </a:r>
        </a:p>
        <a:p>
          <a:pPr marL="114300" lvl="1" indent="-114300" algn="l" defTabSz="533400">
            <a:lnSpc>
              <a:spcPct val="90000"/>
            </a:lnSpc>
            <a:spcBef>
              <a:spcPct val="0"/>
            </a:spcBef>
            <a:spcAft>
              <a:spcPct val="15000"/>
            </a:spcAft>
            <a:buChar char="••"/>
          </a:pPr>
          <a:r>
            <a:rPr lang="en-US" sz="1200" kern="1200" smtClean="0"/>
            <a:t>Browser Compatibility Testing of web applications / web services.</a:t>
          </a:r>
          <a:endParaRPr lang="en-US" sz="1200" kern="1200" dirty="0" smtClean="0"/>
        </a:p>
      </dsp:txBody>
      <dsp:txXfrm>
        <a:off x="6016571" y="1145622"/>
        <a:ext cx="2103906" cy="1672135"/>
      </dsp:txXfrm>
    </dsp:sp>
    <dsp:sp modelId="{016DDB0D-5480-49DE-9149-E8F2604C0E5B}">
      <dsp:nvSpPr>
        <dsp:cNvPr id="0" name=""/>
        <dsp:cNvSpPr/>
      </dsp:nvSpPr>
      <dsp:spPr>
        <a:xfrm>
          <a:off x="6553195" y="2971796"/>
          <a:ext cx="1710133" cy="691073"/>
        </a:xfrm>
        <a:prstGeom prst="roundRect">
          <a:avLst>
            <a:gd name="adj" fmla="val 10000"/>
          </a:avLst>
        </a:prstGeom>
        <a:solidFill>
          <a:schemeClr val="bg2">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Deliver</a:t>
          </a:r>
        </a:p>
        <a:p>
          <a:pPr lvl="0" algn="ctr" defTabSz="711200">
            <a:lnSpc>
              <a:spcPct val="90000"/>
            </a:lnSpc>
            <a:spcBef>
              <a:spcPct val="0"/>
            </a:spcBef>
            <a:spcAft>
              <a:spcPct val="35000"/>
            </a:spcAft>
          </a:pPr>
          <a:r>
            <a:rPr lang="en-US" sz="1600" kern="1200" dirty="0" smtClean="0"/>
            <a:t>(Quality Standards)</a:t>
          </a:r>
          <a:endParaRPr lang="en-US" sz="1600" kern="1200" dirty="0"/>
        </a:p>
      </dsp:txBody>
      <dsp:txXfrm>
        <a:off x="6573436" y="2992037"/>
        <a:ext cx="1669651" cy="65059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E04D98-9C55-4D04-B9DE-5012A867DC72}" type="datetimeFigureOut">
              <a:rPr lang="en-US" smtClean="0"/>
              <a:pPr/>
              <a:t>5/27/2020</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272D8D-C7E4-4C86-BCFD-E86A1DBA5BEA}" type="slidenum">
              <a:rPr lang="en-IN" smtClean="0"/>
              <a:pPr/>
              <a:t>‹#›</a:t>
            </a:fld>
            <a:endParaRPr lang="en-IN"/>
          </a:p>
        </p:txBody>
      </p:sp>
    </p:spTree>
    <p:extLst>
      <p:ext uri="{BB962C8B-B14F-4D97-AF65-F5344CB8AC3E}">
        <p14:creationId xmlns:p14="http://schemas.microsoft.com/office/powerpoint/2010/main" val="422230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1246A94-46E7-4CEE-BD5D-5463BBCE2364}" type="datetimeFigureOut">
              <a:rPr lang="en-US"/>
              <a:pPr>
                <a:defRPr/>
              </a:pPr>
              <a:t>5/27/2020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71BC200-5D6E-405F-819D-F78EC9C195D7}" type="slidenum">
              <a:rPr lang="en-US"/>
              <a:pPr>
                <a:defRPr/>
              </a:pPr>
              <a:t>‹#›</a:t>
            </a:fld>
            <a:endParaRPr lang="en-US" dirty="0"/>
          </a:p>
        </p:txBody>
      </p:sp>
    </p:spTree>
    <p:extLst>
      <p:ext uri="{BB962C8B-B14F-4D97-AF65-F5344CB8AC3E}">
        <p14:creationId xmlns:p14="http://schemas.microsoft.com/office/powerpoint/2010/main" val="5816115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1BC200-5D6E-405F-819D-F78EC9C195D7}" type="slidenum">
              <a:rPr lang="en-US" smtClean="0"/>
              <a:pPr>
                <a:defRPr/>
              </a:pPr>
              <a:t>1</a:t>
            </a:fld>
            <a:endParaRPr lang="en-US" dirty="0"/>
          </a:p>
        </p:txBody>
      </p:sp>
    </p:spTree>
    <p:extLst>
      <p:ext uri="{BB962C8B-B14F-4D97-AF65-F5344CB8AC3E}">
        <p14:creationId xmlns:p14="http://schemas.microsoft.com/office/powerpoint/2010/main" val="171562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2ED0B76B-CC61-4430-A4A4-E9D303FF3923}" type="slidenum">
              <a:rPr lang="en-US" smtClean="0"/>
              <a:pPr algn="r"/>
              <a:t>20</a:t>
            </a:fld>
            <a:endParaRPr lang="en-US"/>
          </a:p>
        </p:txBody>
      </p:sp>
    </p:spTree>
    <p:extLst>
      <p:ext uri="{BB962C8B-B14F-4D97-AF65-F5344CB8AC3E}">
        <p14:creationId xmlns:p14="http://schemas.microsoft.com/office/powerpoint/2010/main" val="3670895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2ED0B76B-CC61-4430-A4A4-E9D303FF3923}" type="slidenum">
              <a:rPr lang="en-US" smtClean="0"/>
              <a:pPr algn="r"/>
              <a:t>21</a:t>
            </a:fld>
            <a:endParaRPr lang="en-US"/>
          </a:p>
        </p:txBody>
      </p:sp>
    </p:spTree>
    <p:extLst>
      <p:ext uri="{BB962C8B-B14F-4D97-AF65-F5344CB8AC3E}">
        <p14:creationId xmlns:p14="http://schemas.microsoft.com/office/powerpoint/2010/main" val="3685237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2ED0B76B-CC61-4430-A4A4-E9D303FF3923}" type="slidenum">
              <a:rPr lang="en-US" smtClean="0"/>
              <a:pPr algn="r"/>
              <a:t>22</a:t>
            </a:fld>
            <a:endParaRPr lang="en-US"/>
          </a:p>
        </p:txBody>
      </p:sp>
    </p:spTree>
    <p:extLst>
      <p:ext uri="{BB962C8B-B14F-4D97-AF65-F5344CB8AC3E}">
        <p14:creationId xmlns:p14="http://schemas.microsoft.com/office/powerpoint/2010/main" val="3677056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2ED0B76B-CC61-4430-A4A4-E9D303FF3923}" type="slidenum">
              <a:rPr lang="en-US" smtClean="0"/>
              <a:pPr algn="r"/>
              <a:t>23</a:t>
            </a:fld>
            <a:endParaRPr lang="en-US"/>
          </a:p>
        </p:txBody>
      </p:sp>
    </p:spTree>
    <p:extLst>
      <p:ext uri="{BB962C8B-B14F-4D97-AF65-F5344CB8AC3E}">
        <p14:creationId xmlns:p14="http://schemas.microsoft.com/office/powerpoint/2010/main" val="365673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2ED0B76B-CC61-4430-A4A4-E9D303FF3923}" type="slidenum">
              <a:rPr lang="en-US" smtClean="0"/>
              <a:pPr algn="r"/>
              <a:t>24</a:t>
            </a:fld>
            <a:endParaRPr lang="en-US"/>
          </a:p>
        </p:txBody>
      </p:sp>
    </p:spTree>
    <p:extLst>
      <p:ext uri="{BB962C8B-B14F-4D97-AF65-F5344CB8AC3E}">
        <p14:creationId xmlns:p14="http://schemas.microsoft.com/office/powerpoint/2010/main" val="426668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1BC200-5D6E-405F-819D-F78EC9C195D7}" type="slidenum">
              <a:rPr lang="en-US" smtClean="0"/>
              <a:pPr>
                <a:defRPr/>
              </a:pPr>
              <a:t>2</a:t>
            </a:fld>
            <a:endParaRPr lang="en-US" dirty="0"/>
          </a:p>
        </p:txBody>
      </p:sp>
    </p:spTree>
    <p:extLst>
      <p:ext uri="{BB962C8B-B14F-4D97-AF65-F5344CB8AC3E}">
        <p14:creationId xmlns:p14="http://schemas.microsoft.com/office/powerpoint/2010/main" val="393254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1BC200-5D6E-405F-819D-F78EC9C195D7}" type="slidenum">
              <a:rPr lang="en-US" smtClean="0"/>
              <a:pPr>
                <a:defRPr/>
              </a:pPr>
              <a:t>3</a:t>
            </a:fld>
            <a:endParaRPr lang="en-US" dirty="0"/>
          </a:p>
        </p:txBody>
      </p:sp>
    </p:spTree>
    <p:extLst>
      <p:ext uri="{BB962C8B-B14F-4D97-AF65-F5344CB8AC3E}">
        <p14:creationId xmlns:p14="http://schemas.microsoft.com/office/powerpoint/2010/main" val="393254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E4E46-FFAC-491E-A28A-8D8CA9F237E9}" type="slidenum">
              <a:rPr lang="en-US" smtClean="0"/>
              <a:pPr/>
              <a:t>4</a:t>
            </a:fld>
            <a:endParaRPr lang="en-US" dirty="0"/>
          </a:p>
        </p:txBody>
      </p:sp>
    </p:spTree>
    <p:extLst>
      <p:ext uri="{BB962C8B-B14F-4D97-AF65-F5344CB8AC3E}">
        <p14:creationId xmlns:p14="http://schemas.microsoft.com/office/powerpoint/2010/main" val="3084149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FAA8BB-2E27-4191-A320-586E2712A9FD}" type="slidenum">
              <a:rPr lang="en-US" smtClean="0"/>
              <a:pPr>
                <a:defRPr/>
              </a:pPr>
              <a:t>5</a:t>
            </a:fld>
            <a:endParaRPr lang="en-US"/>
          </a:p>
        </p:txBody>
      </p:sp>
    </p:spTree>
    <p:extLst>
      <p:ext uri="{BB962C8B-B14F-4D97-AF65-F5344CB8AC3E}">
        <p14:creationId xmlns:p14="http://schemas.microsoft.com/office/powerpoint/2010/main" val="1865292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1BC200-5D6E-405F-819D-F78EC9C195D7}" type="slidenum">
              <a:rPr lang="en-US" smtClean="0"/>
              <a:pPr>
                <a:defRPr/>
              </a:pPr>
              <a:t>6</a:t>
            </a:fld>
            <a:endParaRPr lang="en-US" dirty="0"/>
          </a:p>
        </p:txBody>
      </p:sp>
    </p:spTree>
    <p:extLst>
      <p:ext uri="{BB962C8B-B14F-4D97-AF65-F5344CB8AC3E}">
        <p14:creationId xmlns:p14="http://schemas.microsoft.com/office/powerpoint/2010/main" val="3646024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2ED0B76B-CC61-4430-A4A4-E9D303FF3923}" type="slidenum">
              <a:rPr lang="en-US" smtClean="0"/>
              <a:pPr algn="r"/>
              <a:t>17</a:t>
            </a:fld>
            <a:endParaRPr lang="en-US"/>
          </a:p>
        </p:txBody>
      </p:sp>
    </p:spTree>
    <p:extLst>
      <p:ext uri="{BB962C8B-B14F-4D97-AF65-F5344CB8AC3E}">
        <p14:creationId xmlns:p14="http://schemas.microsoft.com/office/powerpoint/2010/main" val="3488683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2ED0B76B-CC61-4430-A4A4-E9D303FF3923}" type="slidenum">
              <a:rPr lang="en-US" smtClean="0"/>
              <a:pPr algn="r"/>
              <a:t>18</a:t>
            </a:fld>
            <a:endParaRPr lang="en-US"/>
          </a:p>
        </p:txBody>
      </p:sp>
    </p:spTree>
    <p:extLst>
      <p:ext uri="{BB962C8B-B14F-4D97-AF65-F5344CB8AC3E}">
        <p14:creationId xmlns:p14="http://schemas.microsoft.com/office/powerpoint/2010/main" val="540011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2ED0B76B-CC61-4430-A4A4-E9D303FF3923}" type="slidenum">
              <a:rPr lang="en-US" smtClean="0"/>
              <a:pPr algn="r"/>
              <a:t>19</a:t>
            </a:fld>
            <a:endParaRPr lang="en-US"/>
          </a:p>
        </p:txBody>
      </p:sp>
    </p:spTree>
    <p:extLst>
      <p:ext uri="{BB962C8B-B14F-4D97-AF65-F5344CB8AC3E}">
        <p14:creationId xmlns:p14="http://schemas.microsoft.com/office/powerpoint/2010/main" val="210683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88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61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49" y="292084"/>
            <a:ext cx="8229305" cy="1384416"/>
          </a:xfrm>
          <a:prstGeom prst="rect">
            <a:avLst/>
          </a:prstGeom>
        </p:spPr>
        <p:txBody>
          <a:bodyPr lIns="76197" tIns="38098" rIns="76197" bIns="38098"/>
          <a:lstStyle/>
          <a:p>
            <a:r>
              <a:rPr lang="en-US" smtClean="0"/>
              <a:t>Click to edit Master title style</a:t>
            </a:r>
            <a:endParaRPr lang="en-US"/>
          </a:p>
        </p:txBody>
      </p:sp>
      <p:sp>
        <p:nvSpPr>
          <p:cNvPr id="3" name="Content Placeholder 2"/>
          <p:cNvSpPr>
            <a:spLocks noGrp="1"/>
          </p:cNvSpPr>
          <p:nvPr>
            <p:ph idx="1"/>
          </p:nvPr>
        </p:nvSpPr>
        <p:spPr>
          <a:xfrm>
            <a:off x="457349" y="1904504"/>
            <a:ext cx="8229305" cy="4115992"/>
          </a:xfrm>
          <a:prstGeom prst="rect">
            <a:avLst/>
          </a:prstGeom>
        </p:spPr>
        <p:txBody>
          <a:bodyPr lIns="76197" tIns="38098" rIns="76197" bIns="3809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349" y="6245521"/>
            <a:ext cx="2133305" cy="475380"/>
          </a:xfrm>
          <a:prstGeom prst="rect">
            <a:avLst/>
          </a:prstGeom>
          <a:ln/>
        </p:spPr>
        <p:txBody>
          <a:bodyPr lIns="76197" tIns="38098" rIns="76197" bIns="38098"/>
          <a:lstStyle>
            <a:lvl1pPr>
              <a:defRPr/>
            </a:lvl1pPr>
          </a:lstStyle>
          <a:p>
            <a:pPr algn="r" eaLnBrk="1" latinLnBrk="0" hangingPunct="1"/>
            <a:fld id="{9D21D778-B565-4D7E-94D7-64010A445B68}" type="datetimeFigureOut">
              <a:rPr lang="en-US" smtClean="0"/>
              <a:pPr algn="r" eaLnBrk="1" latinLnBrk="0" hangingPunct="1"/>
              <a:t>5/27/2020</a:t>
            </a:fld>
            <a:endParaRPr lang="en-US" sz="1400" dirty="0">
              <a:solidFill>
                <a:srgbClr val="FFFFFF"/>
              </a:solidFill>
            </a:endParaRPr>
          </a:p>
        </p:txBody>
      </p:sp>
      <p:sp>
        <p:nvSpPr>
          <p:cNvPr id="5" name="Rectangle 5"/>
          <p:cNvSpPr>
            <a:spLocks noGrp="1" noChangeArrowheads="1"/>
          </p:cNvSpPr>
          <p:nvPr>
            <p:ph type="ftr" sz="quarter" idx="11"/>
          </p:nvPr>
        </p:nvSpPr>
        <p:spPr>
          <a:xfrm>
            <a:off x="3124718" y="6245521"/>
            <a:ext cx="2894567" cy="475380"/>
          </a:xfrm>
          <a:prstGeom prst="rect">
            <a:avLst/>
          </a:prstGeom>
          <a:ln/>
        </p:spPr>
        <p:txBody>
          <a:bodyPr lIns="76197" tIns="38098" rIns="76197" bIns="38098"/>
          <a:lstStyle>
            <a:lvl1pPr>
              <a:defRPr/>
            </a:lvl1pPr>
          </a:lstStyle>
          <a:p>
            <a:pPr algn="l" eaLnBrk="1" latinLnBrk="0" hangingPunct="1"/>
            <a:endParaRPr kumimoji="0" lang="en-US" dirty="0">
              <a:solidFill>
                <a:srgbClr val="FFFFFF"/>
              </a:solidFill>
            </a:endParaRPr>
          </a:p>
        </p:txBody>
      </p:sp>
      <p:sp>
        <p:nvSpPr>
          <p:cNvPr id="6" name="Rectangle 6"/>
          <p:cNvSpPr>
            <a:spLocks noGrp="1" noChangeArrowheads="1"/>
          </p:cNvSpPr>
          <p:nvPr>
            <p:ph type="sldNum" sz="quarter" idx="12"/>
          </p:nvPr>
        </p:nvSpPr>
        <p:spPr>
          <a:xfrm>
            <a:off x="6553349" y="6245521"/>
            <a:ext cx="2133305" cy="475380"/>
          </a:xfrm>
          <a:prstGeom prst="rect">
            <a:avLst/>
          </a:prstGeom>
          <a:ln/>
        </p:spPr>
        <p:txBody>
          <a:bodyPr lIns="76197" tIns="38098" rIns="76197" bIns="38098"/>
          <a:lstStyle>
            <a:lvl1pPr>
              <a:defRPr/>
            </a:lvl1pPr>
          </a:lstStyle>
          <a:p>
            <a:pPr>
              <a:defRPr/>
            </a:pPr>
            <a:fld id="{758BCCFC-2804-4346-8CF9-547DD0804B19}" type="slidenum">
              <a:rPr lang="en-US" smtClean="0"/>
              <a:pPr>
                <a:defRPr/>
              </a:pPr>
              <a:t>‹#›</a:t>
            </a:fld>
            <a:endParaRPr lang="en-US" dirty="0"/>
          </a:p>
        </p:txBody>
      </p:sp>
    </p:spTree>
    <p:extLst>
      <p:ext uri="{BB962C8B-B14F-4D97-AF65-F5344CB8AC3E}">
        <p14:creationId xmlns:p14="http://schemas.microsoft.com/office/powerpoint/2010/main" val="424283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a:prstGeom prst="rect">
            <a:avLst/>
          </a:prstGeo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5791200" y="6404984"/>
            <a:ext cx="3044952" cy="365760"/>
          </a:xfrm>
          <a:prstGeom prst="rect">
            <a:avLst/>
          </a:prstGeom>
        </p:spPr>
        <p:txBody>
          <a:bodyPr/>
          <a:lstStyle/>
          <a:p>
            <a:pPr>
              <a:defRPr/>
            </a:pPr>
            <a:fld id="{0F43F96F-EEBA-4E2B-AB29-3CC47EEC25A8}" type="datetimeFigureOut">
              <a:rPr lang="en-US" smtClean="0"/>
              <a:pPr>
                <a:defRPr/>
              </a:pPr>
              <a:t>5/27/2020</a:t>
            </a:fld>
            <a:endParaRPr lang="en-US" dirty="0"/>
          </a:p>
        </p:txBody>
      </p:sp>
      <p:sp>
        <p:nvSpPr>
          <p:cNvPr id="4" name="Footer Placeholder 3"/>
          <p:cNvSpPr>
            <a:spLocks noGrp="1"/>
          </p:cNvSpPr>
          <p:nvPr>
            <p:ph type="ftr" sz="quarter" idx="11"/>
          </p:nvPr>
        </p:nvSpPr>
        <p:spPr>
          <a:xfrm>
            <a:off x="304800" y="6410848"/>
            <a:ext cx="3581400" cy="365760"/>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4343400" y="1036020"/>
            <a:ext cx="457200" cy="441325"/>
          </a:xfrm>
          <a:prstGeom prst="rect">
            <a:avLst/>
          </a:prstGeom>
        </p:spPr>
        <p:txBody>
          <a:bodyPr/>
          <a:lstStyle/>
          <a:p>
            <a:pPr>
              <a:defRPr/>
            </a:pPr>
            <a:endParaRPr lang="en-US" dirty="0"/>
          </a:p>
        </p:txBody>
      </p:sp>
    </p:spTree>
    <p:extLst>
      <p:ext uri="{BB962C8B-B14F-4D97-AF65-F5344CB8AC3E}">
        <p14:creationId xmlns:p14="http://schemas.microsoft.com/office/powerpoint/2010/main" val="314491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68426" y="2743200"/>
            <a:ext cx="6480174" cy="1673225"/>
          </a:xfrm>
          <a:prstGeom prst="rect">
            <a:avLst/>
          </a:prstGeo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pPr>
              <a:defRPr/>
            </a:pPr>
            <a:endParaRPr lang="en-US" dirty="0"/>
          </a:p>
        </p:txBody>
      </p:sp>
      <p:sp>
        <p:nvSpPr>
          <p:cNvPr id="4" name="Date Placeholder 3"/>
          <p:cNvSpPr>
            <a:spLocks noGrp="1"/>
          </p:cNvSpPr>
          <p:nvPr>
            <p:ph type="dt" sz="half" idx="10"/>
          </p:nvPr>
        </p:nvSpPr>
        <p:spPr>
          <a:xfrm>
            <a:off x="5791200" y="6404984"/>
            <a:ext cx="3044952" cy="365760"/>
          </a:xfrm>
          <a:prstGeom prst="rect">
            <a:avLst/>
          </a:prstGeom>
        </p:spPr>
        <p:txBody>
          <a:bodyPr/>
          <a:lstStyle/>
          <a:p>
            <a:pPr>
              <a:defRPr/>
            </a:pPr>
            <a:fld id="{40886E4F-BF5A-4858-8DD8-574EDD1D3B67}" type="datetimeFigureOut">
              <a:rPr lang="en-US" smtClean="0"/>
              <a:pPr>
                <a:defRPr/>
              </a:pPr>
              <a:t>5/27/2020</a:t>
            </a:fld>
            <a:endParaRPr lang="en-US" dirty="0"/>
          </a:p>
        </p:txBody>
      </p:sp>
      <p:sp>
        <p:nvSpPr>
          <p:cNvPr id="6" name="Slide Number Placeholder 5"/>
          <p:cNvSpPr>
            <a:spLocks noGrp="1"/>
          </p:cNvSpPr>
          <p:nvPr>
            <p:ph type="sldNum" sz="quarter" idx="12"/>
          </p:nvPr>
        </p:nvSpPr>
        <p:spPr>
          <a:xfrm>
            <a:off x="4343400" y="2199450"/>
            <a:ext cx="457200" cy="441325"/>
          </a:xfrm>
          <a:prstGeom prst="rect">
            <a:avLst/>
          </a:prstGeom>
        </p:spPr>
        <p:txBody>
          <a:bodyPr/>
          <a:lstStyle>
            <a:lvl1pPr>
              <a:defRPr>
                <a:solidFill>
                  <a:schemeClr val="accent3">
                    <a:shade val="75000"/>
                  </a:schemeClr>
                </a:solidFill>
              </a:defRPr>
            </a:lvl1pPr>
          </a:lstStyle>
          <a:p>
            <a:pPr>
              <a:defRPr/>
            </a:pPr>
            <a:fld id="{1B24CB9B-0377-471F-96DE-9DC8A004EDD9}" type="slidenum">
              <a:rPr lang="en-US" smtClean="0"/>
              <a:pPr>
                <a:defRPr/>
              </a:pPr>
              <a:t>‹#›</a:t>
            </a:fld>
            <a:endParaRPr lang="en-US" dirty="0"/>
          </a:p>
        </p:txBody>
      </p:sp>
      <p:sp>
        <p:nvSpPr>
          <p:cNvPr id="2" name="Title 1"/>
          <p:cNvSpPr>
            <a:spLocks noGrp="1"/>
          </p:cNvSpPr>
          <p:nvPr>
            <p:ph type="title"/>
          </p:nvPr>
        </p:nvSpPr>
        <p:spPr>
          <a:xfrm>
            <a:off x="722313" y="533400"/>
            <a:ext cx="7772400" cy="1524000"/>
          </a:xfrm>
          <a:prstGeom prst="rect">
            <a:avLst/>
          </a:prstGeo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85590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91200" y="6404984"/>
            <a:ext cx="3044952" cy="365760"/>
          </a:xfrm>
          <a:prstGeom prst="rect">
            <a:avLst/>
          </a:prstGeom>
        </p:spPr>
        <p:txBody>
          <a:bodyPr/>
          <a:lstStyle/>
          <a:p>
            <a:pPr>
              <a:defRPr/>
            </a:pPr>
            <a:fld id="{7EEB2A0C-DF18-4340-A143-4079F300A0F8}" type="datetimeFigureOut">
              <a:rPr lang="en-US" smtClean="0"/>
              <a:pPr>
                <a:defRPr/>
              </a:pPr>
              <a:t>5/27/2020</a:t>
            </a:fld>
            <a:endParaRPr lang="en-US" dirty="0"/>
          </a:p>
        </p:txBody>
      </p:sp>
      <p:sp>
        <p:nvSpPr>
          <p:cNvPr id="3" name="Footer Placeholder 2"/>
          <p:cNvSpPr>
            <a:spLocks noGrp="1"/>
          </p:cNvSpPr>
          <p:nvPr>
            <p:ph type="ftr" sz="quarter" idx="11"/>
          </p:nvPr>
        </p:nvSpPr>
        <p:spPr>
          <a:xfrm>
            <a:off x="304800" y="6410848"/>
            <a:ext cx="3581400" cy="365760"/>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a:xfrm>
            <a:off x="4267200" y="6324600"/>
            <a:ext cx="609600" cy="441324"/>
          </a:xfrm>
          <a:prstGeom prst="rect">
            <a:avLst/>
          </a:prstGeom>
        </p:spPr>
        <p:txBody>
          <a:bodyPr/>
          <a:lstStyle>
            <a:lvl1pPr>
              <a:defRPr>
                <a:solidFill>
                  <a:srgbClr val="FFFFFF"/>
                </a:solidFill>
              </a:defRPr>
            </a:lvl1pPr>
          </a:lstStyle>
          <a:p>
            <a:fld id="{2C6B1FF6-39B9-40F5-8B67-33C6354A3D4F}" type="slidenum">
              <a:rPr kumimoji="0" lang="en-US" smtClean="0"/>
              <a:pPr/>
              <a:t>‹#›</a:t>
            </a:fld>
            <a:endParaRPr kumimoji="0" lang="en-US" dirty="0">
              <a:solidFill>
                <a:srgbClr val="FFFFFF"/>
              </a:solidFill>
            </a:endParaRPr>
          </a:p>
        </p:txBody>
      </p:sp>
      <p:sp>
        <p:nvSpPr>
          <p:cNvPr id="12" name="TextBox 11"/>
          <p:cNvSpPr txBox="1"/>
          <p:nvPr userDrawn="1"/>
        </p:nvSpPr>
        <p:spPr>
          <a:xfrm>
            <a:off x="597408" y="6400800"/>
            <a:ext cx="609600" cy="230832"/>
          </a:xfrm>
          <a:prstGeom prst="rect">
            <a:avLst/>
          </a:prstGeom>
          <a:noFill/>
        </p:spPr>
        <p:txBody>
          <a:bodyPr wrap="square" rtlCol="0">
            <a:spAutoFit/>
          </a:bodyPr>
          <a:lstStyle/>
          <a:p>
            <a:fld id="{ACB25087-2E6C-47E3-8E2C-C952FBD41751}" type="slidenum">
              <a:rPr lang="en-US" sz="900" smtClean="0">
                <a:latin typeface="Verdana" pitchFamily="34" charset="0"/>
                <a:ea typeface="Verdana" pitchFamily="34" charset="0"/>
                <a:cs typeface="Verdana" pitchFamily="34" charset="0"/>
              </a:rPr>
              <a:pPr/>
              <a:t>‹#›</a:t>
            </a:fld>
            <a:endParaRPr lang="en-US" sz="9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96213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457200" y="1219200"/>
            <a:ext cx="4041648" cy="510844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572000" y="1219200"/>
            <a:ext cx="4041648" cy="50901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a:xfrm>
            <a:off x="6400800" y="6356350"/>
            <a:ext cx="2289175" cy="365125"/>
          </a:xfrm>
          <a:prstGeom prst="rect">
            <a:avLst/>
          </a:prstGeom>
        </p:spPr>
        <p:txBody>
          <a:bodyPr/>
          <a:lstStyle>
            <a:lvl1pPr>
              <a:defRPr/>
            </a:lvl1pPr>
          </a:lstStyle>
          <a:p>
            <a:pPr>
              <a:defRPr/>
            </a:pPr>
            <a:fld id="{6EAC4100-7C87-4FD2-B6E4-EB55B02E05BC}" type="datetimeFigureOut">
              <a:rPr lang="en-US"/>
              <a:pPr>
                <a:defRPr/>
              </a:pPr>
              <a:t>5/27/2020</a:t>
            </a:fld>
            <a:endParaRPr lang="en-US" dirty="0"/>
          </a:p>
        </p:txBody>
      </p:sp>
      <p:sp>
        <p:nvSpPr>
          <p:cNvPr id="6" name="Footer Placeholder 2"/>
          <p:cNvSpPr>
            <a:spLocks noGrp="1"/>
          </p:cNvSpPr>
          <p:nvPr>
            <p:ph type="ftr" sz="quarter" idx="11"/>
          </p:nvPr>
        </p:nvSpPr>
        <p:spPr>
          <a:xfrm>
            <a:off x="2898775" y="6356350"/>
            <a:ext cx="3505200" cy="365125"/>
          </a:xfrm>
          <a:prstGeom prst="rect">
            <a:avLst/>
          </a:prstGeom>
        </p:spPr>
        <p:txBody>
          <a:bodyPr/>
          <a:lstStyle>
            <a:lvl1pPr>
              <a:defRPr/>
            </a:lvl1pPr>
          </a:lstStyle>
          <a:p>
            <a:pPr>
              <a:defRPr/>
            </a:pPr>
            <a:endParaRPr lang="en-US" dirty="0"/>
          </a:p>
        </p:txBody>
      </p:sp>
      <p:sp>
        <p:nvSpPr>
          <p:cNvPr id="8" name="Rectangle 7"/>
          <p:cNvSpPr/>
          <p:nvPr userDrawn="1"/>
        </p:nvSpPr>
        <p:spPr>
          <a:xfrm>
            <a:off x="457200" y="609600"/>
            <a:ext cx="152400" cy="5334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itle 1"/>
          <p:cNvSpPr>
            <a:spLocks noGrp="1"/>
          </p:cNvSpPr>
          <p:nvPr>
            <p:ph type="title"/>
          </p:nvPr>
        </p:nvSpPr>
        <p:spPr>
          <a:xfrm>
            <a:off x="609600" y="609600"/>
            <a:ext cx="8077200" cy="533400"/>
          </a:xfrm>
          <a:prstGeom prst="rect">
            <a:avLst/>
          </a:prstGeom>
          <a:ln>
            <a:solidFill>
              <a:schemeClr val="accent1"/>
            </a:solidFill>
          </a:ln>
        </p:spPr>
        <p:txBody>
          <a:bodyPr/>
          <a:lstStyle/>
          <a:p>
            <a:r>
              <a:rPr lang="en-US" dirty="0" smtClean="0"/>
              <a:t>Click to edit Master title style</a:t>
            </a:r>
            <a:endParaRPr lang="en-US" dirty="0"/>
          </a:p>
        </p:txBody>
      </p:sp>
      <p:sp>
        <p:nvSpPr>
          <p:cNvPr id="13" name="TextBox 12"/>
          <p:cNvSpPr txBox="1"/>
          <p:nvPr userDrawn="1"/>
        </p:nvSpPr>
        <p:spPr>
          <a:xfrm>
            <a:off x="597408" y="6400800"/>
            <a:ext cx="609600" cy="230832"/>
          </a:xfrm>
          <a:prstGeom prst="rect">
            <a:avLst/>
          </a:prstGeom>
          <a:noFill/>
        </p:spPr>
        <p:txBody>
          <a:bodyPr wrap="square" rtlCol="0">
            <a:spAutoFit/>
          </a:bodyPr>
          <a:lstStyle/>
          <a:p>
            <a:fld id="{ACB25087-2E6C-47E3-8E2C-C952FBD41751}" type="slidenum">
              <a:rPr lang="en-US" sz="900" smtClean="0">
                <a:latin typeface="Verdana" pitchFamily="34" charset="0"/>
                <a:ea typeface="Verdana" pitchFamily="34" charset="0"/>
                <a:cs typeface="Verdana" pitchFamily="34" charset="0"/>
              </a:rPr>
              <a:pPr/>
              <a:t>‹#›</a:t>
            </a:fld>
            <a:endParaRPr lang="en-US" sz="9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947616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4343400" y="1040174"/>
            <a:ext cx="457200" cy="441325"/>
          </a:xfrm>
          <a:prstGeom prst="rect">
            <a:avLst/>
          </a:prstGeom>
        </p:spPr>
        <p:txBody>
          <a:bodyPr/>
          <a:lstStyle/>
          <a:p>
            <a:pPr>
              <a:defRPr/>
            </a:pPr>
            <a:fld id="{758BCCFC-2804-4346-8CF9-547DD0804B19}" type="slidenum">
              <a:rPr lang="en-US" smtClean="0"/>
              <a:pPr>
                <a:defRPr/>
              </a:pPr>
              <a:t>‹#›</a:t>
            </a:fld>
            <a:endParaRPr lang="en-US" dirty="0"/>
          </a:p>
        </p:txBody>
      </p:sp>
    </p:spTree>
    <p:extLst>
      <p:ext uri="{BB962C8B-B14F-4D97-AF65-F5344CB8AC3E}">
        <p14:creationId xmlns:p14="http://schemas.microsoft.com/office/powerpoint/2010/main" val="34344628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5/27/2020</a:t>
            </a:fld>
            <a:endParaRPr lang="en-US"/>
          </a:p>
        </p:txBody>
      </p:sp>
      <p:sp>
        <p:nvSpPr>
          <p:cNvPr id="5" name="Footer Placeholder 4"/>
          <p:cNvSpPr>
            <a:spLocks noGrp="1"/>
          </p:cNvSpPr>
          <p:nvPr>
            <p:ph type="ftr" sz="quarter" idx="11"/>
          </p:nvPr>
        </p:nvSpPr>
        <p:spPr>
          <a:xfrm>
            <a:off x="60198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739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02-1.png"/>
          <p:cNvPicPr>
            <a:picLocks noChangeAspect="1"/>
          </p:cNvPicPr>
          <p:nvPr/>
        </p:nvPicPr>
        <p:blipFill>
          <a:blip r:embed="rId11" cstate="print"/>
          <a:stretch>
            <a:fillRect/>
          </a:stretch>
        </p:blipFill>
        <p:spPr>
          <a:xfrm>
            <a:off x="0" y="0"/>
            <a:ext cx="9144000" cy="6858000"/>
          </a:xfrm>
          <a:prstGeom prst="rect">
            <a:avLst/>
          </a:prstGeom>
        </p:spPr>
      </p:pic>
      <p:sp>
        <p:nvSpPr>
          <p:cNvPr id="8" name="TextBox 7"/>
          <p:cNvSpPr txBox="1"/>
          <p:nvPr/>
        </p:nvSpPr>
        <p:spPr>
          <a:xfrm>
            <a:off x="3276600" y="6273801"/>
            <a:ext cx="3124200" cy="276999"/>
          </a:xfrm>
          <a:prstGeom prst="rect">
            <a:avLst/>
          </a:prstGeom>
          <a:noFill/>
        </p:spPr>
        <p:txBody>
          <a:bodyPr wrap="square" rtlCol="0">
            <a:spAutoFit/>
          </a:bodyPr>
          <a:lstStyle/>
          <a:p>
            <a:r>
              <a:rPr lang="en-US" sz="1200" b="1" dirty="0" smtClean="0">
                <a:solidFill>
                  <a:schemeClr val="tx1">
                    <a:lumMod val="75000"/>
                    <a:lumOff val="25000"/>
                  </a:schemeClr>
                </a:solidFill>
                <a:latin typeface="Lato" pitchFamily="34" charset="0"/>
              </a:rPr>
              <a:t>www.lexnimble.in |  www.lexnimble.com</a:t>
            </a:r>
            <a:endParaRPr lang="en-US" sz="1200" b="1" dirty="0">
              <a:solidFill>
                <a:schemeClr val="tx1">
                  <a:lumMod val="75000"/>
                  <a:lumOff val="25000"/>
                </a:schemeClr>
              </a:solidFill>
              <a:latin typeface="Lato" pitchFamily="34" charset="0"/>
            </a:endParaRPr>
          </a:p>
        </p:txBody>
      </p:sp>
      <p:sp>
        <p:nvSpPr>
          <p:cNvPr id="5" name="TextBox 4"/>
          <p:cNvSpPr txBox="1"/>
          <p:nvPr userDrawn="1"/>
        </p:nvSpPr>
        <p:spPr>
          <a:xfrm flipH="1">
            <a:off x="3352800" y="6353175"/>
            <a:ext cx="2438400" cy="307777"/>
          </a:xfrm>
          <a:prstGeom prst="rect">
            <a:avLst/>
          </a:prstGeom>
          <a:noFill/>
        </p:spPr>
        <p:txBody>
          <a:bodyPr wrap="square" rtlCol="0">
            <a:spAutoFit/>
          </a:bodyPr>
          <a:lstStyle/>
          <a:p>
            <a:pPr algn="ctr"/>
            <a:r>
              <a:rPr lang="en-US" sz="1400" dirty="0" smtClean="0"/>
              <a:t>Company Confidential</a:t>
            </a:r>
            <a:endParaRPr lang="en-US" sz="1400" dirty="0"/>
          </a:p>
        </p:txBody>
      </p:sp>
    </p:spTree>
    <p:extLst>
      <p:ext uri="{BB962C8B-B14F-4D97-AF65-F5344CB8AC3E}">
        <p14:creationId xmlns:p14="http://schemas.microsoft.com/office/powerpoint/2010/main" val="14834975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40" r:id="rId7"/>
    <p:sldLayoutId id="2147483753" r:id="rId8"/>
    <p:sldLayoutId id="2147483773"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chandra@lexnimble.co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9" y="2852936"/>
            <a:ext cx="9144000" cy="792088"/>
          </a:xfrm>
        </p:spPr>
        <p:txBody>
          <a:bodyPr/>
          <a:lstStyle/>
          <a:p>
            <a:r>
              <a:rPr lang="en-US" dirty="0" smtClean="0"/>
              <a:t>Product Development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712968" cy="4752528"/>
          </a:xfrm>
        </p:spPr>
        <p:txBody>
          <a:bodyPr/>
          <a:lstStyle/>
          <a:p>
            <a:pPr>
              <a:spcAft>
                <a:spcPts val="600"/>
              </a:spcAft>
            </a:pPr>
            <a:r>
              <a:rPr lang="en-US" sz="1800" i="0" dirty="0">
                <a:latin typeface="+mj-lt"/>
              </a:rPr>
              <a:t>Lex Nimble created a custom web-based full-featured ERP software for a telecom company with an in-build CRM module and a web portal to embrace all business processes and give them the best control and management.</a:t>
            </a:r>
          </a:p>
          <a:p>
            <a:pPr>
              <a:spcAft>
                <a:spcPts val="600"/>
              </a:spcAft>
            </a:pPr>
            <a:r>
              <a:rPr lang="en-US" sz="1800" i="0" dirty="0">
                <a:latin typeface="+mj-lt"/>
              </a:rPr>
              <a:t>A fully integrated ERP reporting module for generating reports in one click that allows time-saving for gathering and analyzing the required information and reporting. The system enables the company to manage and analyze relevant data and streamline product development processes from conception to manufacturing.</a:t>
            </a:r>
            <a:endParaRPr lang="en-IN" sz="1800" i="0" dirty="0">
              <a:latin typeface="+mj-lt"/>
            </a:endParaRPr>
          </a:p>
        </p:txBody>
      </p:sp>
      <p:sp>
        <p:nvSpPr>
          <p:cNvPr id="5" name="Title 1"/>
          <p:cNvSpPr txBox="1">
            <a:spLocks/>
          </p:cNvSpPr>
          <p:nvPr/>
        </p:nvSpPr>
        <p:spPr>
          <a:xfrm>
            <a:off x="68607" y="304254"/>
            <a:ext cx="8229305" cy="711274"/>
          </a:xfrm>
          <a:prstGeom prst="rect">
            <a:avLst/>
          </a:prstGeom>
        </p:spPr>
        <p:txBody>
          <a:bodyPr lIns="76197" tIns="38098" rIns="76197" bIns="38098"/>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4000" b="1" smtClean="0"/>
              <a:t>ERP Development</a:t>
            </a:r>
            <a:br>
              <a:rPr lang="en-IN" sz="4000" b="1" smtClean="0"/>
            </a:br>
            <a:endParaRPr lang="en-IN" sz="4000" b="1" dirty="0"/>
          </a:p>
        </p:txBody>
      </p:sp>
    </p:spTree>
    <p:extLst>
      <p:ext uri="{BB962C8B-B14F-4D97-AF65-F5344CB8AC3E}">
        <p14:creationId xmlns:p14="http://schemas.microsoft.com/office/powerpoint/2010/main" val="1414604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229305" cy="648072"/>
          </a:xfrm>
        </p:spPr>
        <p:txBody>
          <a:bodyPr/>
          <a:lstStyle/>
          <a:p>
            <a:pPr algn="l"/>
            <a:r>
              <a:rPr lang="en-US" sz="4000" b="1" dirty="0" smtClean="0"/>
              <a:t> Kaizen </a:t>
            </a:r>
            <a:r>
              <a:rPr lang="en-US" sz="4000" b="1" dirty="0"/>
              <a:t>Tree</a:t>
            </a:r>
            <a:endParaRPr lang="en-IN" sz="4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445" y="1196752"/>
            <a:ext cx="8777111" cy="4937125"/>
          </a:xfrm>
        </p:spPr>
      </p:pic>
    </p:spTree>
    <p:extLst>
      <p:ext uri="{BB962C8B-B14F-4D97-AF65-F5344CB8AC3E}">
        <p14:creationId xmlns:p14="http://schemas.microsoft.com/office/powerpoint/2010/main" val="1534614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96752"/>
            <a:ext cx="8456737" cy="4788917"/>
          </a:xfrm>
        </p:spPr>
        <p:txBody>
          <a:bodyPr/>
          <a:lstStyle/>
          <a:p>
            <a:r>
              <a:rPr lang="en-US" sz="1800" b="1" i="0" dirty="0" smtClean="0"/>
              <a:t>Task Management and Tracking Tool </a:t>
            </a:r>
          </a:p>
          <a:p>
            <a:pPr>
              <a:spcAft>
                <a:spcPts val="600"/>
              </a:spcAft>
              <a:buClr>
                <a:schemeClr val="tx1"/>
              </a:buClr>
            </a:pPr>
            <a:r>
              <a:rPr lang="en-US" sz="1800" dirty="0"/>
              <a:t>A task management system for the company with advanced communication features. The application allows users to manage activities by day, week, or month. The management system can be used for evaluating the performance of both individual employees and different departments within the company.</a:t>
            </a:r>
          </a:p>
          <a:p>
            <a:pPr>
              <a:spcAft>
                <a:spcPts val="600"/>
              </a:spcAft>
            </a:pPr>
            <a:r>
              <a:rPr lang="en-US" sz="1800" dirty="0"/>
              <a:t>This management app provides a set of tools allowing to monitor the state of the current projects and assign employees to particular tasks.</a:t>
            </a:r>
          </a:p>
          <a:p>
            <a:endParaRPr lang="en-IN" sz="1800" dirty="0"/>
          </a:p>
        </p:txBody>
      </p:sp>
      <p:sp>
        <p:nvSpPr>
          <p:cNvPr id="5" name="Title 1"/>
          <p:cNvSpPr>
            <a:spLocks noGrp="1"/>
          </p:cNvSpPr>
          <p:nvPr>
            <p:ph type="title"/>
          </p:nvPr>
        </p:nvSpPr>
        <p:spPr>
          <a:xfrm>
            <a:off x="0" y="332656"/>
            <a:ext cx="8229305" cy="648072"/>
          </a:xfrm>
        </p:spPr>
        <p:txBody>
          <a:bodyPr/>
          <a:lstStyle/>
          <a:p>
            <a:pPr algn="l"/>
            <a:r>
              <a:rPr lang="en-US" sz="4000" b="1" dirty="0" smtClean="0"/>
              <a:t> Kaizen </a:t>
            </a:r>
            <a:r>
              <a:rPr lang="en-US" sz="4000" b="1" dirty="0"/>
              <a:t>Tree</a:t>
            </a:r>
            <a:endParaRPr lang="en-IN" sz="4000" b="1" dirty="0"/>
          </a:p>
        </p:txBody>
      </p:sp>
    </p:spTree>
    <p:extLst>
      <p:ext uri="{BB962C8B-B14F-4D97-AF65-F5344CB8AC3E}">
        <p14:creationId xmlns:p14="http://schemas.microsoft.com/office/powerpoint/2010/main" val="2644124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9" y="332656"/>
            <a:ext cx="8214520" cy="576064"/>
          </a:xfrm>
        </p:spPr>
        <p:txBody>
          <a:bodyPr/>
          <a:lstStyle/>
          <a:p>
            <a:pPr algn="l"/>
            <a:r>
              <a:rPr lang="en-IN" sz="4000" b="1" dirty="0" smtClean="0"/>
              <a:t> My </a:t>
            </a:r>
            <a:r>
              <a:rPr lang="en-IN" sz="4000" b="1" dirty="0" err="1"/>
              <a:t>ESq</a:t>
            </a:r>
            <a:endParaRPr lang="en-IN" sz="4000" b="1" dirty="0"/>
          </a:p>
        </p:txBody>
      </p:sp>
      <p:sp>
        <p:nvSpPr>
          <p:cNvPr id="3" name="Content Placeholder 2"/>
          <p:cNvSpPr>
            <a:spLocks noGrp="1"/>
          </p:cNvSpPr>
          <p:nvPr>
            <p:ph idx="1"/>
          </p:nvPr>
        </p:nvSpPr>
        <p:spPr>
          <a:xfrm>
            <a:off x="251520" y="1196753"/>
            <a:ext cx="8712968" cy="720080"/>
          </a:xfrm>
        </p:spPr>
        <p:txBody>
          <a:bodyPr/>
          <a:lstStyle/>
          <a:p>
            <a:r>
              <a:rPr lang="en-US" sz="1800" dirty="0" err="1"/>
              <a:t>MyESQ</a:t>
            </a:r>
            <a:r>
              <a:rPr lang="en-US" sz="1800" dirty="0"/>
              <a:t> is an absolutely generic case tracking system that you can use for tracking any sort </a:t>
            </a:r>
            <a:r>
              <a:rPr lang="en-US" sz="1800" dirty="0" smtClean="0"/>
              <a:t>of Immigration petitions</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86" y="1914135"/>
            <a:ext cx="7510549" cy="4224684"/>
          </a:xfrm>
          <a:prstGeom prst="rect">
            <a:avLst/>
          </a:prstGeom>
        </p:spPr>
      </p:pic>
    </p:spTree>
    <p:extLst>
      <p:ext uri="{BB962C8B-B14F-4D97-AF65-F5344CB8AC3E}">
        <p14:creationId xmlns:p14="http://schemas.microsoft.com/office/powerpoint/2010/main" val="455465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084"/>
            <a:ext cx="9143999" cy="760652"/>
          </a:xfrm>
        </p:spPr>
        <p:txBody>
          <a:bodyPr/>
          <a:lstStyle/>
          <a:p>
            <a:pPr algn="l"/>
            <a:r>
              <a:rPr lang="en-IN" sz="4000" b="1" dirty="0" smtClean="0"/>
              <a:t> Simple </a:t>
            </a:r>
            <a:r>
              <a:rPr lang="en-IN" sz="4000" b="1" dirty="0" smtClean="0"/>
              <a:t>Law</a:t>
            </a:r>
            <a:endParaRPr lang="en-IN"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167" y="1700808"/>
            <a:ext cx="8025417" cy="4512093"/>
          </a:xfrm>
        </p:spPr>
      </p:pic>
      <p:sp>
        <p:nvSpPr>
          <p:cNvPr id="3" name="Rectangle 2"/>
          <p:cNvSpPr/>
          <p:nvPr/>
        </p:nvSpPr>
        <p:spPr>
          <a:xfrm>
            <a:off x="179513" y="1163225"/>
            <a:ext cx="8682726" cy="369332"/>
          </a:xfrm>
          <a:prstGeom prst="rect">
            <a:avLst/>
          </a:prstGeom>
        </p:spPr>
        <p:txBody>
          <a:bodyPr wrap="square">
            <a:spAutoFit/>
          </a:bodyPr>
          <a:lstStyle/>
          <a:p>
            <a:r>
              <a:rPr lang="en-US" dirty="0">
                <a:latin typeface="+mn-lt"/>
              </a:rPr>
              <a:t>IT is client and attorney platform developed using Java</a:t>
            </a:r>
          </a:p>
        </p:txBody>
      </p:sp>
    </p:spTree>
    <p:extLst>
      <p:ext uri="{BB962C8B-B14F-4D97-AF65-F5344CB8AC3E}">
        <p14:creationId xmlns:p14="http://schemas.microsoft.com/office/powerpoint/2010/main" val="3853852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 y="260648"/>
            <a:ext cx="8229305" cy="760652"/>
          </a:xfrm>
        </p:spPr>
        <p:txBody>
          <a:bodyPr/>
          <a:lstStyle/>
          <a:p>
            <a:pPr algn="l"/>
            <a:r>
              <a:rPr lang="en-US" sz="4000" b="1" dirty="0" smtClean="0"/>
              <a:t> MULESOFT</a:t>
            </a:r>
            <a:endParaRPr lang="en-IN" sz="4000" b="1" dirty="0"/>
          </a:p>
        </p:txBody>
      </p:sp>
      <p:sp>
        <p:nvSpPr>
          <p:cNvPr id="3" name="Content Placeholder 2"/>
          <p:cNvSpPr>
            <a:spLocks noGrp="1"/>
          </p:cNvSpPr>
          <p:nvPr>
            <p:ph idx="1"/>
          </p:nvPr>
        </p:nvSpPr>
        <p:spPr>
          <a:xfrm>
            <a:off x="179512" y="1143000"/>
            <a:ext cx="8712968" cy="4251325"/>
          </a:xfrm>
        </p:spPr>
        <p:txBody>
          <a:bodyPr/>
          <a:lstStyle/>
          <a:p>
            <a:pPr>
              <a:spcAft>
                <a:spcPts val="600"/>
              </a:spcAft>
              <a:buClr>
                <a:schemeClr val="tx1"/>
              </a:buClr>
            </a:pPr>
            <a:r>
              <a:rPr lang="en-US" sz="1800" i="0" dirty="0" err="1"/>
              <a:t>MuleSoft</a:t>
            </a:r>
            <a:r>
              <a:rPr lang="en-US" sz="1800" i="0" dirty="0"/>
              <a:t> helps companies transform their business, enabling them to deliver mobile customer experiences, turn data into digital assets, and dramatically accelerate their pace of innovation and change.</a:t>
            </a:r>
          </a:p>
          <a:p>
            <a:pPr>
              <a:spcAft>
                <a:spcPts val="600"/>
              </a:spcAft>
              <a:buClr>
                <a:schemeClr val="tx1"/>
              </a:buClr>
            </a:pPr>
            <a:r>
              <a:rPr lang="en-US" sz="1800" i="0" dirty="0" err="1"/>
              <a:t>Mulesoft</a:t>
            </a:r>
            <a:r>
              <a:rPr lang="en-US" sz="1800" i="0" dirty="0"/>
              <a:t> Solutions</a:t>
            </a:r>
          </a:p>
          <a:p>
            <a:pPr>
              <a:spcAft>
                <a:spcPts val="600"/>
              </a:spcAft>
              <a:buClr>
                <a:schemeClr val="tx1"/>
              </a:buClr>
            </a:pPr>
            <a:r>
              <a:rPr lang="en-US" sz="1800" i="0" dirty="0" smtClean="0"/>
              <a:t>Lex Nimble provides creating </a:t>
            </a:r>
            <a:r>
              <a:rPr lang="en-US" sz="1800" i="0" dirty="0"/>
              <a:t>full stack development for project implementation in open source integrations like JAVA, .NET</a:t>
            </a:r>
            <a:endParaRPr lang="en-IN" sz="1800" i="0" dirty="0"/>
          </a:p>
        </p:txBody>
      </p:sp>
    </p:spTree>
    <p:extLst>
      <p:ext uri="{BB962C8B-B14F-4D97-AF65-F5344CB8AC3E}">
        <p14:creationId xmlns:p14="http://schemas.microsoft.com/office/powerpoint/2010/main" val="3251472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14400"/>
            <a:ext cx="8640960" cy="5306068"/>
          </a:xfrm>
          <a:prstGeom prst="rect">
            <a:avLst/>
          </a:prstGeom>
        </p:spPr>
        <p:txBody>
          <a:bodyPr wrap="square">
            <a:spAutoFit/>
          </a:bodyPr>
          <a:lstStyle/>
          <a:p>
            <a:pPr lvl="0"/>
            <a:endParaRPr lang="en-IN" dirty="0" smtClean="0">
              <a:latin typeface="+mn-lt"/>
            </a:endParaRPr>
          </a:p>
          <a:p>
            <a:pPr marL="342900" lvl="0" indent="-342900">
              <a:spcBef>
                <a:spcPct val="20000"/>
              </a:spcBef>
              <a:spcAft>
                <a:spcPts val="600"/>
              </a:spcAft>
              <a:buClr>
                <a:schemeClr val="tx1"/>
              </a:buClr>
              <a:buFont typeface="Arial" pitchFamily="34" charset="0"/>
              <a:buChar char="•"/>
            </a:pPr>
            <a:r>
              <a:rPr lang="en-IN" dirty="0" err="1">
                <a:latin typeface="+mn-lt"/>
                <a:cs typeface="+mn-cs"/>
              </a:rPr>
              <a:t>Lex</a:t>
            </a:r>
            <a:r>
              <a:rPr lang="en-IN" dirty="0">
                <a:latin typeface="+mn-lt"/>
                <a:cs typeface="+mn-cs"/>
              </a:rPr>
              <a:t> Nimble is CMMI Institute Transition Partner, authorized to offer appraisal and training Services</a:t>
            </a:r>
            <a:endParaRPr lang="en-GB" dirty="0">
              <a:latin typeface="+mn-lt"/>
              <a:cs typeface="+mn-cs"/>
            </a:endParaRPr>
          </a:p>
          <a:p>
            <a:pPr marL="342900" lvl="0" indent="-342900">
              <a:spcBef>
                <a:spcPct val="20000"/>
              </a:spcBef>
              <a:spcAft>
                <a:spcPts val="600"/>
              </a:spcAft>
              <a:buClr>
                <a:schemeClr val="tx1"/>
              </a:buClr>
              <a:buFont typeface="Arial" pitchFamily="34" charset="0"/>
              <a:buChar char="•"/>
            </a:pPr>
            <a:r>
              <a:rPr lang="en-IN" dirty="0">
                <a:latin typeface="+mn-lt"/>
                <a:cs typeface="+mn-cs"/>
              </a:rPr>
              <a:t>Certified partner of </a:t>
            </a:r>
            <a:r>
              <a:rPr lang="en-IN" dirty="0" err="1">
                <a:latin typeface="+mn-lt"/>
                <a:cs typeface="+mn-cs"/>
              </a:rPr>
              <a:t>VmEdu</a:t>
            </a:r>
            <a:r>
              <a:rPr lang="en-IN" dirty="0">
                <a:latin typeface="+mn-lt"/>
                <a:cs typeface="+mn-cs"/>
              </a:rPr>
              <a:t> for offering Agile Scrum master certification and PMP certifications</a:t>
            </a:r>
            <a:endParaRPr lang="en-GB" dirty="0">
              <a:latin typeface="+mn-lt"/>
              <a:cs typeface="+mn-cs"/>
            </a:endParaRPr>
          </a:p>
          <a:p>
            <a:pPr marL="342900" lvl="0" indent="-342900">
              <a:spcBef>
                <a:spcPct val="20000"/>
              </a:spcBef>
              <a:spcAft>
                <a:spcPts val="600"/>
              </a:spcAft>
              <a:buClr>
                <a:schemeClr val="tx1"/>
              </a:buClr>
              <a:buFont typeface="Arial" pitchFamily="34" charset="0"/>
              <a:buChar char="•"/>
            </a:pPr>
            <a:r>
              <a:rPr lang="en-IN" dirty="0">
                <a:latin typeface="+mn-lt"/>
                <a:cs typeface="+mn-cs"/>
              </a:rPr>
              <a:t>We do offer ISO Audits, Systems Consulting and related public and customized Trainings.    </a:t>
            </a:r>
            <a:endParaRPr lang="en-GB" dirty="0">
              <a:latin typeface="+mn-lt"/>
              <a:cs typeface="+mn-cs"/>
            </a:endParaRPr>
          </a:p>
          <a:p>
            <a:pPr marL="342900" lvl="0" indent="-342900">
              <a:spcBef>
                <a:spcPct val="20000"/>
              </a:spcBef>
              <a:spcAft>
                <a:spcPts val="600"/>
              </a:spcAft>
              <a:buClr>
                <a:schemeClr val="tx1"/>
              </a:buClr>
              <a:buFont typeface="Arial" pitchFamily="34" charset="0"/>
              <a:buChar char="•"/>
            </a:pPr>
            <a:r>
              <a:rPr lang="en-IN" dirty="0">
                <a:latin typeface="+mn-lt"/>
                <a:cs typeface="+mn-cs"/>
              </a:rPr>
              <a:t>More than 315 Satisfied Customers.</a:t>
            </a:r>
            <a:endParaRPr lang="en-GB" dirty="0">
              <a:latin typeface="+mn-lt"/>
              <a:cs typeface="+mn-cs"/>
            </a:endParaRPr>
          </a:p>
          <a:p>
            <a:pPr marL="342900" lvl="0" indent="-342900">
              <a:spcBef>
                <a:spcPct val="20000"/>
              </a:spcBef>
              <a:spcAft>
                <a:spcPts val="600"/>
              </a:spcAft>
              <a:buClr>
                <a:schemeClr val="tx1"/>
              </a:buClr>
              <a:buFont typeface="Arial" pitchFamily="34" charset="0"/>
              <a:buChar char="•"/>
            </a:pPr>
            <a:r>
              <a:rPr lang="en-IN" dirty="0">
                <a:latin typeface="+mn-lt"/>
                <a:cs typeface="+mn-cs"/>
              </a:rPr>
              <a:t>Success of 30+ CMMI appraisals by 4 lead appraisers. </a:t>
            </a:r>
            <a:endParaRPr lang="en-GB" dirty="0">
              <a:latin typeface="+mn-lt"/>
              <a:cs typeface="+mn-cs"/>
            </a:endParaRPr>
          </a:p>
          <a:p>
            <a:pPr marL="342900" lvl="0" indent="-342900">
              <a:spcBef>
                <a:spcPct val="20000"/>
              </a:spcBef>
              <a:spcAft>
                <a:spcPts val="600"/>
              </a:spcAft>
              <a:buClr>
                <a:schemeClr val="tx1"/>
              </a:buClr>
              <a:buFont typeface="Arial" pitchFamily="34" charset="0"/>
              <a:buChar char="•"/>
            </a:pPr>
            <a:r>
              <a:rPr lang="en-IN" dirty="0">
                <a:latin typeface="+mn-lt"/>
                <a:cs typeface="+mn-cs"/>
              </a:rPr>
              <a:t>Success of 200 + consulting projects covering Quality, Information Security, IT service management.</a:t>
            </a:r>
            <a:endParaRPr lang="en-GB" dirty="0">
              <a:latin typeface="+mn-lt"/>
              <a:cs typeface="+mn-cs"/>
            </a:endParaRPr>
          </a:p>
          <a:p>
            <a:pPr marL="342900" lvl="0" indent="-342900">
              <a:spcBef>
                <a:spcPct val="20000"/>
              </a:spcBef>
              <a:spcAft>
                <a:spcPts val="600"/>
              </a:spcAft>
              <a:buClr>
                <a:schemeClr val="tx1"/>
              </a:buClr>
              <a:buFont typeface="Arial" pitchFamily="34" charset="0"/>
              <a:buChar char="•"/>
            </a:pPr>
            <a:r>
              <a:rPr lang="en-IN" dirty="0">
                <a:latin typeface="+mn-lt"/>
                <a:cs typeface="+mn-cs"/>
              </a:rPr>
              <a:t>Rendered 600+ Trainings on Agile Scrum across the globe.</a:t>
            </a:r>
            <a:endParaRPr lang="en-GB" dirty="0">
              <a:latin typeface="+mn-lt"/>
              <a:cs typeface="+mn-cs"/>
            </a:endParaRPr>
          </a:p>
          <a:p>
            <a:pPr marL="342900" lvl="0" indent="-342900">
              <a:spcBef>
                <a:spcPct val="20000"/>
              </a:spcBef>
              <a:spcAft>
                <a:spcPts val="600"/>
              </a:spcAft>
              <a:buClr>
                <a:schemeClr val="tx1"/>
              </a:buClr>
              <a:buFont typeface="Arial" pitchFamily="34" charset="0"/>
              <a:buChar char="•"/>
            </a:pPr>
            <a:r>
              <a:rPr lang="en-IN" dirty="0">
                <a:latin typeface="+mn-lt"/>
                <a:cs typeface="+mn-cs"/>
              </a:rPr>
              <a:t>Trained over 20,000+ professionals in India and Internationally on subjects related to PM, ISMS, ITSM, QSM, CMMI, Six Sigma and SPC.</a:t>
            </a:r>
            <a:endParaRPr lang="en-GB" dirty="0">
              <a:latin typeface="+mn-lt"/>
              <a:cs typeface="+mn-cs"/>
            </a:endParaRPr>
          </a:p>
          <a:p>
            <a:r>
              <a:rPr lang="en-IN" dirty="0">
                <a:latin typeface="+mn-lt"/>
              </a:rPr>
              <a:t> </a:t>
            </a:r>
            <a:endParaRPr lang="en-GB" dirty="0">
              <a:latin typeface="+mn-lt"/>
            </a:endParaRPr>
          </a:p>
        </p:txBody>
      </p:sp>
      <p:sp>
        <p:nvSpPr>
          <p:cNvPr id="3" name="TextBox 2"/>
          <p:cNvSpPr txBox="1"/>
          <p:nvPr/>
        </p:nvSpPr>
        <p:spPr>
          <a:xfrm>
            <a:off x="0" y="260648"/>
            <a:ext cx="8388424" cy="707886"/>
          </a:xfrm>
          <a:prstGeom prst="rect">
            <a:avLst/>
          </a:prstGeom>
          <a:noFill/>
        </p:spPr>
        <p:txBody>
          <a:bodyPr wrap="square" rtlCol="0">
            <a:spAutoFit/>
          </a:bodyPr>
          <a:lstStyle/>
          <a:p>
            <a:pPr>
              <a:spcBef>
                <a:spcPct val="0"/>
              </a:spcBef>
            </a:pPr>
            <a:r>
              <a:rPr lang="en-US" sz="4000" b="1" cap="all" dirty="0">
                <a:solidFill>
                  <a:srgbClr val="00B050"/>
                </a:solidFill>
                <a:latin typeface="+mj-lt"/>
                <a:ea typeface="+mj-ea"/>
                <a:cs typeface="+mj-cs"/>
              </a:rPr>
              <a:t> </a:t>
            </a:r>
            <a:r>
              <a:rPr lang="en-US" sz="4000" b="1" cap="all" dirty="0" smtClean="0">
                <a:latin typeface="+mj-lt"/>
                <a:ea typeface="+mj-ea"/>
                <a:cs typeface="+mj-cs"/>
              </a:rPr>
              <a:t>Quick </a:t>
            </a:r>
            <a:r>
              <a:rPr lang="en-US" sz="4000" b="1" cap="all" dirty="0">
                <a:latin typeface="+mj-lt"/>
                <a:ea typeface="+mj-ea"/>
                <a:cs typeface="+mj-cs"/>
              </a:rPr>
              <a:t>Facts of Lex </a:t>
            </a:r>
            <a:r>
              <a:rPr lang="en-US" sz="4000" b="1" cap="all" dirty="0" smtClean="0">
                <a:latin typeface="+mj-lt"/>
                <a:ea typeface="+mj-ea"/>
                <a:cs typeface="+mj-cs"/>
              </a:rPr>
              <a:t>Nimble</a:t>
            </a:r>
            <a:endParaRPr lang="en-GB" sz="4000" b="1" cap="all" dirty="0">
              <a:latin typeface="+mj-lt"/>
              <a:ea typeface="+mj-ea"/>
              <a:cs typeface="+mj-cs"/>
            </a:endParaRPr>
          </a:p>
        </p:txBody>
      </p:sp>
    </p:spTree>
    <p:extLst>
      <p:ext uri="{BB962C8B-B14F-4D97-AF65-F5344CB8AC3E}">
        <p14:creationId xmlns:p14="http://schemas.microsoft.com/office/powerpoint/2010/main" val="3422062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251520" y="563400"/>
            <a:ext cx="8663160" cy="578880"/>
          </a:xfrm>
          <a:prstGeom prst="rect">
            <a:avLst/>
          </a:prstGeom>
        </p:spPr>
        <p:txBody>
          <a:bodyPr lIns="90000" tIns="45000" rIns="90000" bIns="45000" anchor="b"/>
          <a:lstStyle/>
          <a:p>
            <a:pPr>
              <a:lnSpc>
                <a:spcPct val="100000"/>
              </a:lnSpc>
            </a:pPr>
            <a:r>
              <a:rPr lang="en-US" sz="3200" b="1" dirty="0">
                <a:solidFill>
                  <a:srgbClr val="000000"/>
                </a:solidFill>
                <a:latin typeface="+mj-lt"/>
                <a:ea typeface="Arial Unicode MS"/>
              </a:rPr>
              <a:t>3pTALK – Encrypted Secured Data Healthcare App</a:t>
            </a:r>
            <a:endParaRPr sz="3200" b="1" dirty="0">
              <a:latin typeface="+mj-lt"/>
            </a:endParaRPr>
          </a:p>
        </p:txBody>
      </p:sp>
      <p:pic>
        <p:nvPicPr>
          <p:cNvPr id="131" name="Picture 1"/>
          <p:cNvPicPr/>
          <p:nvPr/>
        </p:nvPicPr>
        <p:blipFill>
          <a:blip r:embed="rId3"/>
          <a:stretch>
            <a:fillRect/>
          </a:stretch>
        </p:blipFill>
        <p:spPr>
          <a:xfrm>
            <a:off x="609480" y="1523880"/>
            <a:ext cx="3276000" cy="4706280"/>
          </a:xfrm>
          <a:prstGeom prst="rect">
            <a:avLst/>
          </a:prstGeom>
        </p:spPr>
      </p:pic>
      <p:sp>
        <p:nvSpPr>
          <p:cNvPr id="132" name="CustomShape 2"/>
          <p:cNvSpPr/>
          <p:nvPr/>
        </p:nvSpPr>
        <p:spPr>
          <a:xfrm>
            <a:off x="4267080" y="1523880"/>
            <a:ext cx="4494960" cy="4706280"/>
          </a:xfrm>
          <a:prstGeom prst="rect">
            <a:avLst/>
          </a:prstGeom>
        </p:spPr>
        <p:txBody>
          <a:bodyPr lIns="90000" tIns="45000" rIns="90000" bIns="45000"/>
          <a:lstStyle/>
          <a:p>
            <a:pPr>
              <a:lnSpc>
                <a:spcPct val="100000"/>
              </a:lnSpc>
              <a:buSzPct val="76000"/>
              <a:buFont typeface="Wingdings 3" charset="2"/>
              <a:buChar char=""/>
            </a:pPr>
            <a:r>
              <a:rPr lang="en-US" dirty="0">
                <a:solidFill>
                  <a:srgbClr val="000000"/>
                </a:solidFill>
                <a:latin typeface="+mn-lt"/>
              </a:rPr>
              <a:t>Designed for Health Care and Security domain, this impeccable patient-doctor interaction solution facilitates Health Providers to exchange short messages with patients in a very secure and confidential manner.</a:t>
            </a:r>
            <a:endParaRPr dirty="0">
              <a:latin typeface="+mn-lt"/>
            </a:endParaRPr>
          </a:p>
          <a:p>
            <a:pPr>
              <a:lnSpc>
                <a:spcPct val="100000"/>
              </a:lnSpc>
              <a:buSzPct val="76000"/>
              <a:buFont typeface="Wingdings 3" charset="2"/>
              <a:buChar char=""/>
            </a:pPr>
            <a:r>
              <a:rPr lang="en-US" dirty="0">
                <a:solidFill>
                  <a:srgbClr val="000000"/>
                </a:solidFill>
                <a:latin typeface="+mn-lt"/>
              </a:rPr>
              <a:t>Message confirmation by signing on touch phone</a:t>
            </a:r>
            <a:endParaRPr dirty="0">
              <a:latin typeface="+mn-lt"/>
            </a:endParaRPr>
          </a:p>
          <a:p>
            <a:pPr>
              <a:lnSpc>
                <a:spcPct val="100000"/>
              </a:lnSpc>
            </a:pPr>
            <a:r>
              <a:rPr lang="en-US" dirty="0">
                <a:solidFill>
                  <a:srgbClr val="000000"/>
                </a:solidFill>
                <a:latin typeface="+mn-lt"/>
              </a:rPr>
              <a:t>HIPAA compliant, Single Sign-On with SAML assertions, option to use a standard CA server or our custom built Certification Authority. Also Escrow compliant. OOBA and HOTP implementation.</a:t>
            </a:r>
            <a:endParaRPr dirty="0">
              <a:latin typeface="+mn-lt"/>
            </a:endParaRPr>
          </a:p>
          <a:p>
            <a:pPr>
              <a:lnSpc>
                <a:spcPct val="100000"/>
              </a:lnSpc>
              <a:buSzPct val="76000"/>
              <a:buFont typeface="Wingdings 3" charset="2"/>
              <a:buChar char=""/>
            </a:pPr>
            <a:r>
              <a:rPr lang="en-US" dirty="0">
                <a:solidFill>
                  <a:srgbClr val="000000"/>
                </a:solidFill>
                <a:latin typeface="+mn-lt"/>
              </a:rPr>
              <a:t>Multi-tenant architecture and Internationalization support</a:t>
            </a:r>
            <a:endParaRPr dirty="0">
              <a:latin typeface="+mn-lt"/>
            </a:endParaRPr>
          </a:p>
          <a:p>
            <a:pPr>
              <a:lnSpc>
                <a:spcPct val="100000"/>
              </a:lnSpc>
              <a:buSzPct val="76000"/>
              <a:buFont typeface="Wingdings 3" charset="2"/>
              <a:buChar char=""/>
            </a:pPr>
            <a:r>
              <a:rPr lang="en-US" dirty="0">
                <a:solidFill>
                  <a:srgbClr val="000000"/>
                </a:solidFill>
                <a:latin typeface="+mn-lt"/>
              </a:rPr>
              <a:t>Read a case-study on the client requirements and our approach on our website.</a:t>
            </a:r>
            <a:endParaRPr dirty="0">
              <a:latin typeface="+mn-lt"/>
            </a:endParaRPr>
          </a:p>
        </p:txBody>
      </p:sp>
    </p:spTree>
    <p:extLst>
      <p:ext uri="{BB962C8B-B14F-4D97-AF65-F5344CB8AC3E}">
        <p14:creationId xmlns:p14="http://schemas.microsoft.com/office/powerpoint/2010/main" val="3226258406"/>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609480" y="188640"/>
            <a:ext cx="8076600" cy="1142280"/>
          </a:xfrm>
          <a:prstGeom prst="rect">
            <a:avLst/>
          </a:prstGeom>
        </p:spPr>
        <p:txBody>
          <a:bodyPr lIns="90000" tIns="45000" rIns="90000" bIns="45000" anchor="b"/>
          <a:lstStyle/>
          <a:p>
            <a:pPr algn="ctr">
              <a:lnSpc>
                <a:spcPct val="100000"/>
              </a:lnSpc>
            </a:pPr>
            <a:r>
              <a:rPr lang="en-US" sz="3200" b="1" dirty="0">
                <a:solidFill>
                  <a:srgbClr val="000000"/>
                </a:solidFill>
                <a:latin typeface="+mj-lt"/>
                <a:ea typeface="Arial Unicode MS"/>
              </a:rPr>
              <a:t>Tray – (</a:t>
            </a:r>
            <a:r>
              <a:rPr lang="en-US" sz="3200" b="1" dirty="0" err="1">
                <a:solidFill>
                  <a:srgbClr val="000000"/>
                </a:solidFill>
                <a:latin typeface="+mj-lt"/>
                <a:ea typeface="Arial Unicode MS"/>
              </a:rPr>
              <a:t>eCommerce</a:t>
            </a:r>
            <a:r>
              <a:rPr lang="en-US" sz="3200" b="1" dirty="0">
                <a:solidFill>
                  <a:srgbClr val="000000"/>
                </a:solidFill>
                <a:latin typeface="+mj-lt"/>
                <a:ea typeface="Arial Unicode MS"/>
              </a:rPr>
              <a:t>) Bar &amp; Restaurant App </a:t>
            </a:r>
            <a:endParaRPr sz="3200" b="1" dirty="0">
              <a:latin typeface="+mj-lt"/>
            </a:endParaRPr>
          </a:p>
          <a:p>
            <a:pPr algn="ctr">
              <a:lnSpc>
                <a:spcPct val="100000"/>
              </a:lnSpc>
            </a:pPr>
            <a:r>
              <a:rPr lang="en-US" sz="3200" b="1" dirty="0">
                <a:solidFill>
                  <a:srgbClr val="000000"/>
                </a:solidFill>
                <a:latin typeface="+mj-lt"/>
                <a:ea typeface="Arial Unicode MS"/>
              </a:rPr>
              <a:t>With integrated Payment Gateway &amp; Chat App</a:t>
            </a:r>
            <a:endParaRPr sz="3200" b="1" dirty="0">
              <a:latin typeface="+mj-lt"/>
            </a:endParaRPr>
          </a:p>
        </p:txBody>
      </p:sp>
      <p:sp>
        <p:nvSpPr>
          <p:cNvPr id="134" name="CustomShape 2"/>
          <p:cNvSpPr/>
          <p:nvPr/>
        </p:nvSpPr>
        <p:spPr>
          <a:xfrm>
            <a:off x="4267080" y="1657440"/>
            <a:ext cx="4494960" cy="4651880"/>
          </a:xfrm>
          <a:prstGeom prst="rect">
            <a:avLst/>
          </a:prstGeom>
        </p:spPr>
        <p:txBody>
          <a:bodyPr lIns="90000" tIns="45000" rIns="90000" bIns="45000"/>
          <a:lstStyle/>
          <a:p>
            <a:pPr>
              <a:lnSpc>
                <a:spcPct val="100000"/>
              </a:lnSpc>
              <a:buSzPct val="76000"/>
              <a:buFont typeface="Wingdings 3" charset="2"/>
              <a:buChar char=""/>
            </a:pPr>
            <a:r>
              <a:rPr lang="en-US" dirty="0">
                <a:solidFill>
                  <a:srgbClr val="000000"/>
                </a:solidFill>
                <a:latin typeface="+mn-lt"/>
              </a:rPr>
              <a:t>Designed for avoiding queues in a lounge or a bar and to order and pay directly from your smart phone, this bar App is the future of dining experience. </a:t>
            </a:r>
            <a:endParaRPr dirty="0">
              <a:latin typeface="+mn-lt"/>
            </a:endParaRPr>
          </a:p>
          <a:p>
            <a:pPr>
              <a:lnSpc>
                <a:spcPct val="100000"/>
              </a:lnSpc>
              <a:buSzPct val="76000"/>
              <a:buFont typeface="Wingdings 3" charset="2"/>
              <a:buChar char=""/>
            </a:pPr>
            <a:r>
              <a:rPr lang="en-US" dirty="0">
                <a:solidFill>
                  <a:srgbClr val="000000"/>
                </a:solidFill>
                <a:latin typeface="+mn-lt"/>
              </a:rPr>
              <a:t>This app allows to log on with email IDs, Face book or G+ credentials. It also allows users  to discover what's happening around, find out places with Wi-Fi and connect to them automatically,  chat with other users logged on to the same venue </a:t>
            </a:r>
            <a:r>
              <a:rPr lang="en-US" dirty="0" err="1">
                <a:solidFill>
                  <a:srgbClr val="000000"/>
                </a:solidFill>
                <a:latin typeface="+mn-lt"/>
              </a:rPr>
              <a:t>etc</a:t>
            </a:r>
            <a:r>
              <a:rPr lang="en-US" dirty="0">
                <a:solidFill>
                  <a:srgbClr val="000000"/>
                </a:solidFill>
                <a:latin typeface="+mn-lt"/>
              </a:rPr>
              <a:t> and much more.</a:t>
            </a:r>
            <a:endParaRPr dirty="0">
              <a:latin typeface="+mn-lt"/>
            </a:endParaRPr>
          </a:p>
          <a:p>
            <a:pPr>
              <a:lnSpc>
                <a:spcPct val="100000"/>
              </a:lnSpc>
              <a:buSzPct val="76000"/>
              <a:buFont typeface="Wingdings 3" charset="2"/>
              <a:buChar char=""/>
            </a:pPr>
            <a:r>
              <a:rPr lang="en-US" dirty="0">
                <a:solidFill>
                  <a:srgbClr val="000000"/>
                </a:solidFill>
                <a:latin typeface="+mn-lt"/>
              </a:rPr>
              <a:t>Another Bartender module is for bartenders to receive and process user orders in their bar. It can work with or completely replace the POS systems with a tablet-based system with an online big-data component and built-in </a:t>
            </a:r>
            <a:r>
              <a:rPr lang="en-US" i="1" dirty="0">
                <a:solidFill>
                  <a:srgbClr val="000000"/>
                </a:solidFill>
                <a:latin typeface="+mn-lt"/>
              </a:rPr>
              <a:t>marketing, promotions and loyalty features</a:t>
            </a:r>
            <a:r>
              <a:rPr lang="en-US" dirty="0">
                <a:solidFill>
                  <a:srgbClr val="000000"/>
                </a:solidFill>
                <a:latin typeface="+mn-lt"/>
              </a:rPr>
              <a:t>.</a:t>
            </a:r>
            <a:endParaRPr dirty="0">
              <a:latin typeface="+mn-lt"/>
            </a:endParaRPr>
          </a:p>
        </p:txBody>
      </p:sp>
      <p:pic>
        <p:nvPicPr>
          <p:cNvPr id="135" name="Picture 2"/>
          <p:cNvPicPr/>
          <p:nvPr/>
        </p:nvPicPr>
        <p:blipFill>
          <a:blip r:embed="rId3"/>
          <a:stretch>
            <a:fillRect/>
          </a:stretch>
        </p:blipFill>
        <p:spPr>
          <a:xfrm>
            <a:off x="609480" y="1657440"/>
            <a:ext cx="3047400" cy="4361760"/>
          </a:xfrm>
          <a:prstGeom prst="rect">
            <a:avLst/>
          </a:prstGeom>
        </p:spPr>
      </p:pic>
    </p:spTree>
    <p:extLst>
      <p:ext uri="{BB962C8B-B14F-4D97-AF65-F5344CB8AC3E}">
        <p14:creationId xmlns:p14="http://schemas.microsoft.com/office/powerpoint/2010/main" val="1868532758"/>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609480" y="563400"/>
            <a:ext cx="8076600" cy="578880"/>
          </a:xfrm>
          <a:prstGeom prst="rect">
            <a:avLst/>
          </a:prstGeom>
        </p:spPr>
        <p:txBody>
          <a:bodyPr lIns="90000" tIns="45000" rIns="90000" bIns="45000" anchor="b"/>
          <a:lstStyle/>
          <a:p>
            <a:pPr algn="ctr">
              <a:lnSpc>
                <a:spcPct val="100000"/>
              </a:lnSpc>
            </a:pPr>
            <a:r>
              <a:rPr lang="en-US" sz="3200" b="1" dirty="0" err="1">
                <a:solidFill>
                  <a:srgbClr val="000000"/>
                </a:solidFill>
                <a:latin typeface="+mj-lt"/>
                <a:ea typeface="Arial Unicode MS"/>
              </a:rPr>
              <a:t>Zam</a:t>
            </a:r>
            <a:r>
              <a:rPr lang="en-US" sz="3200" b="1" dirty="0">
                <a:solidFill>
                  <a:srgbClr val="000000"/>
                </a:solidFill>
                <a:latin typeface="+mj-lt"/>
                <a:ea typeface="Arial Unicode MS"/>
              </a:rPr>
              <a:t> </a:t>
            </a:r>
            <a:r>
              <a:rPr lang="en-US" sz="3200" b="1" dirty="0" err="1">
                <a:solidFill>
                  <a:srgbClr val="000000"/>
                </a:solidFill>
                <a:latin typeface="+mj-lt"/>
                <a:ea typeface="Arial Unicode MS"/>
              </a:rPr>
              <a:t>Zam</a:t>
            </a:r>
            <a:r>
              <a:rPr lang="en-US" sz="3200" b="1" dirty="0">
                <a:solidFill>
                  <a:srgbClr val="000000"/>
                </a:solidFill>
                <a:latin typeface="+mj-lt"/>
                <a:ea typeface="Arial Unicode MS"/>
              </a:rPr>
              <a:t> – Peer-to-peer messaging App</a:t>
            </a:r>
            <a:endParaRPr b="1" dirty="0">
              <a:latin typeface="+mj-lt"/>
            </a:endParaRPr>
          </a:p>
        </p:txBody>
      </p:sp>
      <p:sp>
        <p:nvSpPr>
          <p:cNvPr id="137" name="CustomShape 2"/>
          <p:cNvSpPr/>
          <p:nvPr/>
        </p:nvSpPr>
        <p:spPr>
          <a:xfrm>
            <a:off x="3923928" y="1342800"/>
            <a:ext cx="4838112" cy="4904640"/>
          </a:xfrm>
          <a:prstGeom prst="rect">
            <a:avLst/>
          </a:prstGeom>
        </p:spPr>
        <p:txBody>
          <a:bodyPr lIns="90000" tIns="45000" rIns="90000" bIns="45000"/>
          <a:lstStyle/>
          <a:p>
            <a:pPr lvl="1">
              <a:lnSpc>
                <a:spcPct val="100000"/>
              </a:lnSpc>
              <a:buSzPct val="76000"/>
              <a:buFont typeface="Wingdings 3" charset="2"/>
              <a:buChar char=""/>
            </a:pPr>
            <a:r>
              <a:rPr lang="en-US" dirty="0">
                <a:solidFill>
                  <a:srgbClr val="000000"/>
                </a:solidFill>
                <a:latin typeface="+mn-lt"/>
              </a:rPr>
              <a:t>This mobile application allows any mobile user to activate themselves using their phone number.</a:t>
            </a:r>
            <a:endParaRPr dirty="0">
              <a:latin typeface="+mn-lt"/>
            </a:endParaRPr>
          </a:p>
          <a:p>
            <a:pPr lvl="1">
              <a:lnSpc>
                <a:spcPct val="100000"/>
              </a:lnSpc>
              <a:buSzPct val="76000"/>
              <a:buFont typeface="Wingdings 3" charset="2"/>
              <a:buChar char=""/>
            </a:pPr>
            <a:r>
              <a:rPr lang="en-US" dirty="0">
                <a:solidFill>
                  <a:srgbClr val="000000"/>
                </a:solidFill>
                <a:latin typeface="+mn-lt"/>
              </a:rPr>
              <a:t>This is a product to exchange messages as text, videos, photos within the organizational network like an internal communicator or an IM.</a:t>
            </a:r>
            <a:endParaRPr dirty="0">
              <a:latin typeface="+mn-lt"/>
            </a:endParaRPr>
          </a:p>
          <a:p>
            <a:pPr lvl="1">
              <a:lnSpc>
                <a:spcPct val="100000"/>
              </a:lnSpc>
              <a:buSzPct val="76000"/>
              <a:buFont typeface="Wingdings 3" charset="2"/>
              <a:buChar char=""/>
            </a:pPr>
            <a:r>
              <a:rPr lang="en-US" dirty="0">
                <a:solidFill>
                  <a:srgbClr val="000000"/>
                </a:solidFill>
                <a:latin typeface="+mn-lt"/>
              </a:rPr>
              <a:t>Developed for both iOS and Android using PKI for Cryptography for mobile apps.</a:t>
            </a:r>
            <a:endParaRPr dirty="0">
              <a:latin typeface="+mn-lt"/>
            </a:endParaRPr>
          </a:p>
          <a:p>
            <a:pPr lvl="1">
              <a:lnSpc>
                <a:spcPct val="100000"/>
              </a:lnSpc>
              <a:buSzPct val="76000"/>
              <a:buFont typeface="Wingdings 3" charset="2"/>
              <a:buChar char=""/>
            </a:pPr>
            <a:r>
              <a:rPr lang="en-US" dirty="0">
                <a:solidFill>
                  <a:srgbClr val="000000"/>
                </a:solidFill>
                <a:latin typeface="+mn-lt"/>
              </a:rPr>
              <a:t>The web services are developed using GRAIL framework  and integrated for authentication using SMS service.</a:t>
            </a:r>
            <a:endParaRPr dirty="0">
              <a:latin typeface="+mn-lt"/>
            </a:endParaRPr>
          </a:p>
          <a:p>
            <a:pPr lvl="1">
              <a:lnSpc>
                <a:spcPct val="100000"/>
              </a:lnSpc>
              <a:buSzPct val="76000"/>
              <a:buFont typeface="Wingdings 3" charset="2"/>
              <a:buChar char=""/>
            </a:pPr>
            <a:r>
              <a:rPr lang="en-US" dirty="0">
                <a:solidFill>
                  <a:srgbClr val="000000"/>
                </a:solidFill>
                <a:latin typeface="+mn-lt"/>
              </a:rPr>
              <a:t>Peer to Peer communication – XMPP implementation for quick turn-around.</a:t>
            </a:r>
            <a:endParaRPr dirty="0">
              <a:latin typeface="+mn-lt"/>
            </a:endParaRPr>
          </a:p>
        </p:txBody>
      </p:sp>
      <p:pic>
        <p:nvPicPr>
          <p:cNvPr id="138" name="Picture 1"/>
          <p:cNvPicPr/>
          <p:nvPr/>
        </p:nvPicPr>
        <p:blipFill>
          <a:blip r:embed="rId3"/>
          <a:stretch>
            <a:fillRect/>
          </a:stretch>
        </p:blipFill>
        <p:spPr>
          <a:xfrm>
            <a:off x="457200" y="1342800"/>
            <a:ext cx="3123360" cy="5066640"/>
          </a:xfrm>
          <a:prstGeom prst="rect">
            <a:avLst/>
          </a:prstGeom>
        </p:spPr>
      </p:pic>
    </p:spTree>
    <p:extLst>
      <p:ext uri="{BB962C8B-B14F-4D97-AF65-F5344CB8AC3E}">
        <p14:creationId xmlns:p14="http://schemas.microsoft.com/office/powerpoint/2010/main" val="3968781626"/>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1447800"/>
            <a:ext cx="4495800" cy="4547399"/>
          </a:xfrm>
          <a:prstGeom prst="rect">
            <a:avLst/>
          </a:prstGeom>
        </p:spPr>
        <p:txBody>
          <a:bodyPr wrap="square">
            <a:spAutoFit/>
          </a:bodyPr>
          <a:lstStyle/>
          <a:p>
            <a:pPr>
              <a:spcBef>
                <a:spcPts val="500"/>
              </a:spcBef>
              <a:buClr>
                <a:srgbClr val="9F2936"/>
              </a:buClr>
              <a:buSzPct val="76000"/>
              <a:defRPr/>
            </a:pPr>
            <a:r>
              <a:rPr lang="en-US" b="1" dirty="0" smtClean="0">
                <a:solidFill>
                  <a:srgbClr val="323232"/>
                </a:solidFill>
                <a:latin typeface="Calibri" pitchFamily="34" charset="0"/>
                <a:cs typeface="Arial" charset="0"/>
              </a:rPr>
              <a:t>Team</a:t>
            </a:r>
            <a:endParaRPr lang="en-US" b="1" dirty="0">
              <a:solidFill>
                <a:srgbClr val="323232"/>
              </a:solidFill>
              <a:latin typeface="Calibri" pitchFamily="34" charset="0"/>
              <a:cs typeface="Arial" charset="0"/>
            </a:endParaRPr>
          </a:p>
          <a:p>
            <a:pPr marL="285750" indent="-285750">
              <a:spcBef>
                <a:spcPts val="500"/>
              </a:spcBef>
              <a:buClr>
                <a:srgbClr val="7030A0"/>
              </a:buClr>
              <a:buSzPct val="76000"/>
              <a:buFont typeface="Wingdings" charset="2"/>
              <a:buChar char="§"/>
              <a:defRPr/>
            </a:pPr>
            <a:r>
              <a:rPr lang="en-US" dirty="0">
                <a:solidFill>
                  <a:srgbClr val="323232"/>
                </a:solidFill>
                <a:latin typeface="Calibri" pitchFamily="34" charset="0"/>
                <a:cs typeface="Arial" charset="0"/>
              </a:rPr>
              <a:t>Experienced leadership team </a:t>
            </a:r>
            <a:r>
              <a:rPr lang="en-US" dirty="0" smtClean="0">
                <a:solidFill>
                  <a:srgbClr val="323232"/>
                </a:solidFill>
                <a:latin typeface="Calibri" pitchFamily="34" charset="0"/>
                <a:cs typeface="Arial" charset="0"/>
              </a:rPr>
              <a:t>and </a:t>
            </a:r>
            <a:r>
              <a:rPr lang="en-US" dirty="0">
                <a:solidFill>
                  <a:srgbClr val="323232"/>
                </a:solidFill>
                <a:latin typeface="Calibri" pitchFamily="34" charset="0"/>
                <a:cs typeface="Arial" charset="0"/>
              </a:rPr>
              <a:t>Agile experts</a:t>
            </a:r>
          </a:p>
          <a:p>
            <a:pPr marL="285750" indent="-285750">
              <a:spcBef>
                <a:spcPts val="500"/>
              </a:spcBef>
              <a:buClr>
                <a:srgbClr val="7030A0"/>
              </a:buClr>
              <a:buSzPct val="76000"/>
              <a:buFont typeface="Wingdings" charset="2"/>
              <a:buChar char="§"/>
              <a:defRPr/>
            </a:pPr>
            <a:r>
              <a:rPr lang="en-US" dirty="0">
                <a:solidFill>
                  <a:srgbClr val="323232"/>
                </a:solidFill>
                <a:latin typeface="Calibri" pitchFamily="34" charset="0"/>
                <a:cs typeface="Arial" charset="0"/>
              </a:rPr>
              <a:t>A dedicated team of more than </a:t>
            </a:r>
            <a:r>
              <a:rPr lang="en-US" dirty="0" smtClean="0">
                <a:solidFill>
                  <a:srgbClr val="323232"/>
                </a:solidFill>
                <a:latin typeface="Calibri" pitchFamily="34" charset="0"/>
                <a:cs typeface="Arial" charset="0"/>
              </a:rPr>
              <a:t>100 </a:t>
            </a:r>
            <a:r>
              <a:rPr lang="en-US" dirty="0">
                <a:solidFill>
                  <a:srgbClr val="323232"/>
                </a:solidFill>
                <a:latin typeface="Calibri" pitchFamily="34" charset="0"/>
                <a:cs typeface="Arial" charset="0"/>
              </a:rPr>
              <a:t>Engineers on cross-functional development</a:t>
            </a:r>
          </a:p>
          <a:p>
            <a:pPr marL="285750" indent="-285750">
              <a:spcBef>
                <a:spcPts val="500"/>
              </a:spcBef>
              <a:buClr>
                <a:srgbClr val="7030A0"/>
              </a:buClr>
              <a:buSzPct val="76000"/>
              <a:buFont typeface="Wingdings" charset="2"/>
              <a:buChar char="§"/>
              <a:defRPr/>
            </a:pPr>
            <a:r>
              <a:rPr lang="en-US" dirty="0">
                <a:solidFill>
                  <a:srgbClr val="323232"/>
                </a:solidFill>
                <a:latin typeface="Calibri" pitchFamily="34" charset="0"/>
                <a:cs typeface="Arial" charset="0"/>
              </a:rPr>
              <a:t>Providing 24 X 7 deployment and support </a:t>
            </a:r>
          </a:p>
          <a:p>
            <a:pPr>
              <a:spcBef>
                <a:spcPts val="500"/>
              </a:spcBef>
              <a:buClr>
                <a:srgbClr val="7030A0"/>
              </a:buClr>
              <a:buSzPct val="76000"/>
              <a:buFont typeface="Arial" pitchFamily="34" charset="0"/>
              <a:buChar char="•"/>
              <a:defRPr/>
            </a:pPr>
            <a:endParaRPr lang="en-US" b="1" dirty="0" smtClean="0">
              <a:solidFill>
                <a:srgbClr val="323232"/>
              </a:solidFill>
              <a:latin typeface="Calibri" pitchFamily="34" charset="0"/>
              <a:cs typeface="Arial" charset="0"/>
            </a:endParaRPr>
          </a:p>
          <a:p>
            <a:pPr>
              <a:spcBef>
                <a:spcPts val="500"/>
              </a:spcBef>
              <a:buClr>
                <a:srgbClr val="7030A0"/>
              </a:buClr>
              <a:buSzPct val="76000"/>
              <a:defRPr/>
            </a:pPr>
            <a:r>
              <a:rPr lang="en-US" b="1" dirty="0" smtClean="0">
                <a:solidFill>
                  <a:srgbClr val="323232"/>
                </a:solidFill>
                <a:latin typeface="Calibri" pitchFamily="34" charset="0"/>
                <a:cs typeface="Arial" charset="0"/>
              </a:rPr>
              <a:t> Infrastructure</a:t>
            </a:r>
            <a:endParaRPr lang="en-US" b="1" dirty="0">
              <a:solidFill>
                <a:srgbClr val="323232"/>
              </a:solidFill>
              <a:latin typeface="Calibri" pitchFamily="34" charset="0"/>
              <a:cs typeface="Arial" charset="0"/>
            </a:endParaRPr>
          </a:p>
          <a:p>
            <a:pPr marL="342900" indent="-342900">
              <a:spcBef>
                <a:spcPts val="500"/>
              </a:spcBef>
              <a:buClr>
                <a:srgbClr val="7030A0"/>
              </a:buClr>
              <a:buSzPct val="76000"/>
              <a:buFont typeface="Wingdings" charset="2"/>
              <a:buChar char="§"/>
              <a:defRPr/>
            </a:pPr>
            <a:r>
              <a:rPr lang="en-US" dirty="0">
                <a:solidFill>
                  <a:srgbClr val="323232"/>
                </a:solidFill>
                <a:latin typeface="Calibri" pitchFamily="34" charset="0"/>
                <a:cs typeface="Arial" charset="0"/>
              </a:rPr>
              <a:t>A dedicated test lab, testing environment</a:t>
            </a:r>
          </a:p>
          <a:p>
            <a:pPr marL="342900" indent="-342900">
              <a:spcBef>
                <a:spcPts val="500"/>
              </a:spcBef>
              <a:buClr>
                <a:srgbClr val="7030A0"/>
              </a:buClr>
              <a:buSzPct val="76000"/>
              <a:buFont typeface="Wingdings" charset="2"/>
              <a:buChar char="§"/>
              <a:defRPr/>
            </a:pPr>
            <a:r>
              <a:rPr lang="en-US" dirty="0">
                <a:solidFill>
                  <a:srgbClr val="323232"/>
                </a:solidFill>
                <a:latin typeface="Calibri" pitchFamily="34" charset="0"/>
                <a:cs typeface="Arial" charset="0"/>
              </a:rPr>
              <a:t>Complete Mobile technology environment for development and </a:t>
            </a:r>
            <a:r>
              <a:rPr lang="en-US" dirty="0" smtClean="0">
                <a:solidFill>
                  <a:srgbClr val="323232"/>
                </a:solidFill>
                <a:latin typeface="Calibri" pitchFamily="34" charset="0"/>
                <a:cs typeface="Arial" charset="0"/>
              </a:rPr>
              <a:t>deployment</a:t>
            </a:r>
          </a:p>
          <a:p>
            <a:pPr marL="342900" indent="-342900">
              <a:spcBef>
                <a:spcPts val="500"/>
              </a:spcBef>
              <a:buClr>
                <a:srgbClr val="7030A0"/>
              </a:buClr>
              <a:buSzPct val="76000"/>
              <a:buFont typeface="Wingdings" charset="2"/>
              <a:buChar char="§"/>
              <a:defRPr/>
            </a:pPr>
            <a:r>
              <a:rPr lang="en-US" dirty="0" smtClean="0">
                <a:solidFill>
                  <a:srgbClr val="323232"/>
                </a:solidFill>
                <a:latin typeface="Calibri" pitchFamily="34" charset="0"/>
              </a:rPr>
              <a:t>Partners of VMware &amp; Amazon Web Services</a:t>
            </a:r>
          </a:p>
          <a:p>
            <a:pPr marL="342900" indent="-342900">
              <a:spcBef>
                <a:spcPts val="500"/>
              </a:spcBef>
              <a:buClr>
                <a:srgbClr val="9F2936"/>
              </a:buClr>
              <a:buSzPct val="76000"/>
              <a:defRPr/>
            </a:pPr>
            <a:endParaRPr lang="en-US" dirty="0" smtClean="0">
              <a:solidFill>
                <a:srgbClr val="323232"/>
              </a:solidFill>
              <a:latin typeface="Calibri" pitchFamily="34" charset="0"/>
            </a:endParaRPr>
          </a:p>
        </p:txBody>
      </p:sp>
      <p:pic>
        <p:nvPicPr>
          <p:cNvPr id="11267" name="Picture 3"/>
          <p:cNvPicPr>
            <a:picLocks noChangeAspect="1" noChangeArrowheads="1"/>
          </p:cNvPicPr>
          <p:nvPr/>
        </p:nvPicPr>
        <p:blipFill>
          <a:blip r:embed="rId3" cstate="print"/>
          <a:srcRect/>
          <a:stretch>
            <a:fillRect/>
          </a:stretch>
        </p:blipFill>
        <p:spPr bwMode="auto">
          <a:xfrm>
            <a:off x="5220072" y="1524000"/>
            <a:ext cx="3714378" cy="1769997"/>
          </a:xfrm>
          <a:prstGeom prst="rect">
            <a:avLst/>
          </a:prstGeom>
          <a:noFill/>
          <a:ln w="9525">
            <a:noFill/>
            <a:miter lim="800000"/>
            <a:headEnd/>
            <a:tailEnd/>
          </a:ln>
          <a:effectLst/>
        </p:spPr>
      </p:pic>
      <p:sp>
        <p:nvSpPr>
          <p:cNvPr id="15" name="TextBox 14"/>
          <p:cNvSpPr txBox="1"/>
          <p:nvPr/>
        </p:nvSpPr>
        <p:spPr>
          <a:xfrm>
            <a:off x="5105400" y="3657600"/>
            <a:ext cx="3810000" cy="2191369"/>
          </a:xfrm>
          <a:prstGeom prst="rect">
            <a:avLst/>
          </a:prstGeom>
          <a:noFill/>
        </p:spPr>
        <p:txBody>
          <a:bodyPr wrap="square" rtlCol="0">
            <a:spAutoFit/>
          </a:bodyPr>
          <a:lstStyle/>
          <a:p>
            <a:pPr marL="285750" indent="-285750" algn="just">
              <a:lnSpc>
                <a:spcPct val="90000"/>
              </a:lnSpc>
              <a:spcBef>
                <a:spcPts val="200"/>
              </a:spcBef>
              <a:spcAft>
                <a:spcPts val="200"/>
              </a:spcAft>
              <a:buClr>
                <a:srgbClr val="7030A0"/>
              </a:buClr>
              <a:buSzPct val="76000"/>
              <a:buFont typeface="Wingdings" pitchFamily="2" charset="2"/>
              <a:buChar char="§"/>
              <a:defRPr/>
            </a:pPr>
            <a:r>
              <a:rPr lang="en-US" dirty="0" smtClean="0">
                <a:solidFill>
                  <a:srgbClr val="323232"/>
                </a:solidFill>
                <a:latin typeface="Calibri" pitchFamily="34" charset="0"/>
              </a:rPr>
              <a:t>Started in March 2004, we have successfully provided various IT services for clients in US, Canada &amp; India</a:t>
            </a:r>
          </a:p>
          <a:p>
            <a:pPr marL="285750" indent="-285750" algn="just">
              <a:lnSpc>
                <a:spcPct val="90000"/>
              </a:lnSpc>
              <a:spcBef>
                <a:spcPts val="200"/>
              </a:spcBef>
              <a:spcAft>
                <a:spcPts val="200"/>
              </a:spcAft>
              <a:buClr>
                <a:srgbClr val="7030A0"/>
              </a:buClr>
              <a:buSzPct val="76000"/>
              <a:buFont typeface="Wingdings" pitchFamily="2" charset="2"/>
              <a:buChar char="§"/>
              <a:defRPr/>
            </a:pPr>
            <a:r>
              <a:rPr lang="en-US" dirty="0" smtClean="0">
                <a:solidFill>
                  <a:srgbClr val="323232"/>
                </a:solidFill>
                <a:latin typeface="Calibri" pitchFamily="34" charset="0"/>
              </a:rPr>
              <a:t>Currently focusing on expanding to Middle-East, Australia and other Asiatic regions as well.</a:t>
            </a:r>
          </a:p>
          <a:p>
            <a:endParaRPr lang="en-US" dirty="0"/>
          </a:p>
        </p:txBody>
      </p:sp>
      <p:sp>
        <p:nvSpPr>
          <p:cNvPr id="7" name="Title 6"/>
          <p:cNvSpPr>
            <a:spLocks noGrp="1"/>
          </p:cNvSpPr>
          <p:nvPr>
            <p:ph type="title"/>
          </p:nvPr>
        </p:nvSpPr>
        <p:spPr>
          <a:xfrm>
            <a:off x="2340" y="188640"/>
            <a:ext cx="8229305" cy="760652"/>
          </a:xfrm>
        </p:spPr>
        <p:txBody>
          <a:bodyPr/>
          <a:lstStyle/>
          <a:p>
            <a:pPr algn="l"/>
            <a:r>
              <a:rPr lang="en-US" sz="4000" b="1" dirty="0" smtClean="0"/>
              <a:t> About </a:t>
            </a:r>
            <a:r>
              <a:rPr lang="en-US" sz="4000" b="1" dirty="0" smtClean="0"/>
              <a:t>Us</a:t>
            </a:r>
            <a:endParaRPr lang="en-US" sz="4000" b="1" dirty="0"/>
          </a:p>
        </p:txBody>
      </p:sp>
    </p:spTree>
    <p:extLst>
      <p:ext uri="{BB962C8B-B14F-4D97-AF65-F5344CB8AC3E}">
        <p14:creationId xmlns:p14="http://schemas.microsoft.com/office/powerpoint/2010/main" val="766588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304920" y="335520"/>
            <a:ext cx="8381160" cy="578880"/>
          </a:xfrm>
          <a:prstGeom prst="rect">
            <a:avLst/>
          </a:prstGeom>
        </p:spPr>
        <p:txBody>
          <a:bodyPr lIns="90000" tIns="45000" rIns="90000" bIns="45000" anchor="b"/>
          <a:lstStyle/>
          <a:p>
            <a:pPr>
              <a:lnSpc>
                <a:spcPct val="100000"/>
              </a:lnSpc>
            </a:pPr>
            <a:r>
              <a:rPr lang="en-US" sz="3200" b="1" dirty="0">
                <a:solidFill>
                  <a:srgbClr val="000000"/>
                </a:solidFill>
                <a:latin typeface="+mj-lt"/>
                <a:ea typeface="Arial Unicode MS"/>
              </a:rPr>
              <a:t>And a few more…</a:t>
            </a:r>
            <a:endParaRPr b="1" dirty="0">
              <a:latin typeface="+mj-lt"/>
            </a:endParaRPr>
          </a:p>
        </p:txBody>
      </p:sp>
      <p:pic>
        <p:nvPicPr>
          <p:cNvPr id="140" name="Picture 2"/>
          <p:cNvPicPr/>
          <p:nvPr/>
        </p:nvPicPr>
        <p:blipFill>
          <a:blip r:embed="rId3"/>
          <a:stretch>
            <a:fillRect/>
          </a:stretch>
        </p:blipFill>
        <p:spPr>
          <a:xfrm>
            <a:off x="304920" y="1189320"/>
            <a:ext cx="2440440" cy="4342680"/>
          </a:xfrm>
          <a:prstGeom prst="rect">
            <a:avLst/>
          </a:prstGeom>
          <a:ln w="38160">
            <a:solidFill>
              <a:srgbClr val="000000"/>
            </a:solidFill>
            <a:miter/>
          </a:ln>
        </p:spPr>
      </p:pic>
      <p:pic>
        <p:nvPicPr>
          <p:cNvPr id="141" name="Picture 6"/>
          <p:cNvPicPr/>
          <p:nvPr/>
        </p:nvPicPr>
        <p:blipFill>
          <a:blip r:embed="rId4"/>
          <a:stretch>
            <a:fillRect/>
          </a:stretch>
        </p:blipFill>
        <p:spPr>
          <a:xfrm>
            <a:off x="6019920" y="1189320"/>
            <a:ext cx="2894760" cy="4326120"/>
          </a:xfrm>
          <a:prstGeom prst="rect">
            <a:avLst/>
          </a:prstGeom>
        </p:spPr>
      </p:pic>
      <p:pic>
        <p:nvPicPr>
          <p:cNvPr id="142" name="Picture 4"/>
          <p:cNvPicPr/>
          <p:nvPr/>
        </p:nvPicPr>
        <p:blipFill>
          <a:blip r:embed="rId5"/>
          <a:stretch>
            <a:fillRect/>
          </a:stretch>
        </p:blipFill>
        <p:spPr>
          <a:xfrm>
            <a:off x="2971800" y="1113000"/>
            <a:ext cx="2971080" cy="4382280"/>
          </a:xfrm>
          <a:prstGeom prst="rect">
            <a:avLst/>
          </a:prstGeom>
        </p:spPr>
      </p:pic>
      <p:sp>
        <p:nvSpPr>
          <p:cNvPr id="143" name="CustomShape 2"/>
          <p:cNvSpPr/>
          <p:nvPr/>
        </p:nvSpPr>
        <p:spPr>
          <a:xfrm>
            <a:off x="304920" y="5761320"/>
            <a:ext cx="2437560" cy="912240"/>
          </a:xfrm>
          <a:prstGeom prst="rect">
            <a:avLst/>
          </a:prstGeom>
        </p:spPr>
        <p:txBody>
          <a:bodyPr lIns="90000" tIns="45000" rIns="90000" bIns="45000"/>
          <a:lstStyle/>
          <a:p>
            <a:pPr>
              <a:lnSpc>
                <a:spcPct val="100000"/>
              </a:lnSpc>
            </a:pPr>
            <a:r>
              <a:rPr lang="en-US">
                <a:solidFill>
                  <a:srgbClr val="000000"/>
                </a:solidFill>
                <a:latin typeface="Gill Sans MT"/>
              </a:rPr>
              <a:t>MobRef - for getting easy contacts</a:t>
            </a:r>
            <a:endParaRPr/>
          </a:p>
        </p:txBody>
      </p:sp>
      <p:sp>
        <p:nvSpPr>
          <p:cNvPr id="144" name="CustomShape 3"/>
          <p:cNvSpPr/>
          <p:nvPr/>
        </p:nvSpPr>
        <p:spPr>
          <a:xfrm>
            <a:off x="2971800" y="5608680"/>
            <a:ext cx="2894760" cy="912240"/>
          </a:xfrm>
          <a:prstGeom prst="rect">
            <a:avLst/>
          </a:prstGeom>
        </p:spPr>
        <p:txBody>
          <a:bodyPr lIns="90000" tIns="45000" rIns="90000" bIns="45000"/>
          <a:lstStyle/>
          <a:p>
            <a:pPr>
              <a:lnSpc>
                <a:spcPct val="100000"/>
              </a:lnSpc>
            </a:pPr>
            <a:r>
              <a:rPr lang="en-US">
                <a:solidFill>
                  <a:srgbClr val="000000"/>
                </a:solidFill>
                <a:latin typeface="Gill Sans MT"/>
              </a:rPr>
              <a:t>Hola Cards – A new Greeting card experience</a:t>
            </a:r>
            <a:endParaRPr/>
          </a:p>
        </p:txBody>
      </p:sp>
      <p:sp>
        <p:nvSpPr>
          <p:cNvPr id="145" name="CustomShape 4"/>
          <p:cNvSpPr/>
          <p:nvPr/>
        </p:nvSpPr>
        <p:spPr>
          <a:xfrm>
            <a:off x="6400800" y="5608680"/>
            <a:ext cx="2437560" cy="364320"/>
          </a:xfrm>
          <a:prstGeom prst="rect">
            <a:avLst/>
          </a:prstGeom>
        </p:spPr>
        <p:txBody>
          <a:bodyPr lIns="90000" tIns="45000" rIns="90000" bIns="45000"/>
          <a:lstStyle/>
          <a:p>
            <a:pPr>
              <a:lnSpc>
                <a:spcPct val="100000"/>
              </a:lnSpc>
            </a:pPr>
            <a:r>
              <a:rPr lang="en-US">
                <a:solidFill>
                  <a:srgbClr val="000000"/>
                </a:solidFill>
                <a:latin typeface="Gill Sans MT"/>
              </a:rPr>
              <a:t>A Gaming App</a:t>
            </a:r>
            <a:endParaRPr/>
          </a:p>
        </p:txBody>
      </p:sp>
    </p:spTree>
    <p:extLst>
      <p:ext uri="{BB962C8B-B14F-4D97-AF65-F5344CB8AC3E}">
        <p14:creationId xmlns:p14="http://schemas.microsoft.com/office/powerpoint/2010/main" val="2605973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323528" y="563400"/>
            <a:ext cx="8438512" cy="578880"/>
          </a:xfrm>
          <a:prstGeom prst="rect">
            <a:avLst/>
          </a:prstGeom>
        </p:spPr>
        <p:txBody>
          <a:bodyPr lIns="90000" tIns="45000" rIns="90000" bIns="45000" anchor="b"/>
          <a:lstStyle/>
          <a:p>
            <a:pPr>
              <a:lnSpc>
                <a:spcPct val="100000"/>
              </a:lnSpc>
            </a:pPr>
            <a:r>
              <a:rPr lang="en-US" sz="3200" b="1" dirty="0">
                <a:solidFill>
                  <a:srgbClr val="000000"/>
                </a:solidFill>
                <a:latin typeface="Calibri"/>
                <a:ea typeface="Arial Unicode MS"/>
              </a:rPr>
              <a:t>Domain Drivers</a:t>
            </a:r>
            <a:endParaRPr b="1" dirty="0"/>
          </a:p>
        </p:txBody>
      </p:sp>
      <p:sp>
        <p:nvSpPr>
          <p:cNvPr id="147" name="CustomShape 2"/>
          <p:cNvSpPr/>
          <p:nvPr/>
        </p:nvSpPr>
        <p:spPr>
          <a:xfrm>
            <a:off x="0" y="1371600"/>
            <a:ext cx="8762040" cy="4494960"/>
          </a:xfrm>
          <a:prstGeom prst="rect">
            <a:avLst/>
          </a:prstGeom>
        </p:spPr>
        <p:txBody>
          <a:bodyPr lIns="90000" tIns="45000" rIns="90000" bIns="45000"/>
          <a:lstStyle/>
          <a:p>
            <a:pPr lvl="1">
              <a:lnSpc>
                <a:spcPct val="100000"/>
              </a:lnSpc>
              <a:buSzPct val="76000"/>
              <a:buFont typeface="Wingdings 3" charset="2"/>
              <a:buChar char=""/>
            </a:pPr>
            <a:r>
              <a:rPr lang="en-US" dirty="0">
                <a:solidFill>
                  <a:srgbClr val="000000"/>
                </a:solidFill>
                <a:latin typeface="+mn-lt"/>
              </a:rPr>
              <a:t>Mobile PKI, end to end encryption:</a:t>
            </a:r>
            <a:endParaRPr dirty="0">
              <a:latin typeface="+mn-lt"/>
            </a:endParaRPr>
          </a:p>
          <a:p>
            <a:pPr lvl="2">
              <a:lnSpc>
                <a:spcPct val="100000"/>
              </a:lnSpc>
              <a:buSzPct val="45000"/>
              <a:buFont typeface="StarSymbol"/>
              <a:buChar char=""/>
            </a:pPr>
            <a:r>
              <a:rPr lang="en-US" dirty="0">
                <a:solidFill>
                  <a:srgbClr val="000000"/>
                </a:solidFill>
                <a:latin typeface="+mn-lt"/>
              </a:rPr>
              <a:t>Asymmetric (public/</a:t>
            </a:r>
            <a:r>
              <a:rPr lang="en-US" dirty="0" err="1">
                <a:solidFill>
                  <a:srgbClr val="000000"/>
                </a:solidFill>
                <a:latin typeface="+mn-lt"/>
              </a:rPr>
              <a:t>priv</a:t>
            </a:r>
            <a:r>
              <a:rPr lang="en-US" dirty="0">
                <a:solidFill>
                  <a:srgbClr val="000000"/>
                </a:solidFill>
                <a:latin typeface="+mn-lt"/>
              </a:rPr>
              <a:t>) key generation on mobile clients and encryption</a:t>
            </a:r>
            <a:endParaRPr dirty="0">
              <a:latin typeface="+mn-lt"/>
            </a:endParaRPr>
          </a:p>
          <a:p>
            <a:pPr lvl="2">
              <a:lnSpc>
                <a:spcPct val="100000"/>
              </a:lnSpc>
              <a:buSzPct val="45000"/>
              <a:buFont typeface="StarSymbol"/>
              <a:buChar char=""/>
            </a:pPr>
            <a:r>
              <a:rPr lang="en-US" dirty="0">
                <a:solidFill>
                  <a:srgbClr val="000000"/>
                </a:solidFill>
                <a:latin typeface="+mn-lt"/>
              </a:rPr>
              <a:t>Symmetric (AES) key generation on mobile clients and encryption </a:t>
            </a:r>
            <a:endParaRPr dirty="0">
              <a:latin typeface="+mn-lt"/>
            </a:endParaRPr>
          </a:p>
          <a:p>
            <a:pPr lvl="2">
              <a:lnSpc>
                <a:spcPct val="100000"/>
              </a:lnSpc>
              <a:buSzPct val="45000"/>
              <a:buFont typeface="StarSymbol"/>
              <a:buChar char=""/>
            </a:pPr>
            <a:r>
              <a:rPr lang="en-US" dirty="0">
                <a:solidFill>
                  <a:srgbClr val="000000"/>
                </a:solidFill>
                <a:latin typeface="+mn-lt"/>
              </a:rPr>
              <a:t>Generation of CSR</a:t>
            </a:r>
            <a:endParaRPr dirty="0">
              <a:latin typeface="+mn-lt"/>
            </a:endParaRPr>
          </a:p>
          <a:p>
            <a:pPr lvl="2">
              <a:lnSpc>
                <a:spcPct val="100000"/>
              </a:lnSpc>
              <a:buSzPct val="45000"/>
              <a:buFont typeface="StarSymbol"/>
              <a:buChar char=""/>
            </a:pPr>
            <a:r>
              <a:rPr lang="en-US" dirty="0">
                <a:solidFill>
                  <a:srgbClr val="000000"/>
                </a:solidFill>
                <a:latin typeface="+mn-lt"/>
              </a:rPr>
              <a:t>Validating client certificates before communication</a:t>
            </a:r>
            <a:endParaRPr dirty="0">
              <a:latin typeface="+mn-lt"/>
            </a:endParaRPr>
          </a:p>
          <a:p>
            <a:pPr lvl="2">
              <a:lnSpc>
                <a:spcPct val="100000"/>
              </a:lnSpc>
              <a:buSzPct val="45000"/>
              <a:buFont typeface="StarSymbol"/>
              <a:buChar char=""/>
            </a:pPr>
            <a:r>
              <a:rPr lang="en-US" dirty="0">
                <a:solidFill>
                  <a:srgbClr val="000000"/>
                </a:solidFill>
                <a:latin typeface="+mn-lt"/>
              </a:rPr>
              <a:t>Local DB encryption (with custom AES and </a:t>
            </a:r>
            <a:r>
              <a:rPr lang="en-US" dirty="0" err="1">
                <a:solidFill>
                  <a:srgbClr val="000000"/>
                </a:solidFill>
                <a:latin typeface="+mn-lt"/>
              </a:rPr>
              <a:t>SQLCipher</a:t>
            </a:r>
            <a:r>
              <a:rPr lang="en-US" dirty="0">
                <a:solidFill>
                  <a:srgbClr val="000000"/>
                </a:solidFill>
                <a:latin typeface="+mn-lt"/>
              </a:rPr>
              <a:t>) </a:t>
            </a:r>
            <a:endParaRPr dirty="0">
              <a:latin typeface="+mn-lt"/>
            </a:endParaRPr>
          </a:p>
          <a:p>
            <a:pPr lvl="1">
              <a:lnSpc>
                <a:spcPct val="100000"/>
              </a:lnSpc>
              <a:buSzPct val="76000"/>
              <a:buFont typeface="Wingdings 3" charset="2"/>
              <a:buChar char=""/>
            </a:pPr>
            <a:r>
              <a:rPr lang="en-US" dirty="0">
                <a:solidFill>
                  <a:srgbClr val="000000"/>
                </a:solidFill>
                <a:latin typeface="+mn-lt"/>
              </a:rPr>
              <a:t>Server Side PKI:</a:t>
            </a:r>
            <a:endParaRPr dirty="0">
              <a:latin typeface="+mn-lt"/>
            </a:endParaRPr>
          </a:p>
          <a:p>
            <a:pPr lvl="2">
              <a:lnSpc>
                <a:spcPct val="100000"/>
              </a:lnSpc>
              <a:buSzPct val="45000"/>
              <a:buFont typeface="StarSymbol"/>
              <a:buChar char=""/>
            </a:pPr>
            <a:r>
              <a:rPr lang="en-US" dirty="0">
                <a:solidFill>
                  <a:srgbClr val="000000"/>
                </a:solidFill>
                <a:latin typeface="+mn-lt"/>
              </a:rPr>
              <a:t>Built custom Certification Authority for signing CSR</a:t>
            </a:r>
            <a:endParaRPr dirty="0">
              <a:latin typeface="+mn-lt"/>
            </a:endParaRPr>
          </a:p>
          <a:p>
            <a:pPr lvl="2">
              <a:lnSpc>
                <a:spcPct val="100000"/>
              </a:lnSpc>
              <a:buSzPct val="45000"/>
              <a:buFont typeface="StarSymbol"/>
              <a:buChar char=""/>
            </a:pPr>
            <a:r>
              <a:rPr lang="en-US" dirty="0">
                <a:solidFill>
                  <a:srgbClr val="000000"/>
                </a:solidFill>
                <a:latin typeface="+mn-lt"/>
              </a:rPr>
              <a:t>Single Sign ON – integration with SAML assertions</a:t>
            </a:r>
            <a:endParaRPr dirty="0">
              <a:latin typeface="+mn-lt"/>
            </a:endParaRPr>
          </a:p>
          <a:p>
            <a:pPr lvl="2">
              <a:lnSpc>
                <a:spcPct val="100000"/>
              </a:lnSpc>
              <a:buSzPct val="45000"/>
              <a:buFont typeface="StarSymbol"/>
              <a:buChar char=""/>
            </a:pPr>
            <a:r>
              <a:rPr lang="en-US" dirty="0">
                <a:solidFill>
                  <a:srgbClr val="000000"/>
                </a:solidFill>
                <a:latin typeface="+mn-lt"/>
              </a:rPr>
              <a:t>Out of Band Authentication (OOBA) through SMS</a:t>
            </a:r>
            <a:endParaRPr dirty="0">
              <a:latin typeface="+mn-lt"/>
            </a:endParaRPr>
          </a:p>
          <a:p>
            <a:pPr lvl="2">
              <a:lnSpc>
                <a:spcPct val="100000"/>
              </a:lnSpc>
              <a:buSzPct val="45000"/>
              <a:buFont typeface="StarSymbol"/>
              <a:buChar char=""/>
            </a:pPr>
            <a:r>
              <a:rPr lang="en-US" dirty="0">
                <a:solidFill>
                  <a:srgbClr val="000000"/>
                </a:solidFill>
                <a:latin typeface="+mn-lt"/>
              </a:rPr>
              <a:t>OOBA with Custom HOTP implementation (OAUTH)</a:t>
            </a:r>
            <a:endParaRPr dirty="0">
              <a:latin typeface="+mn-lt"/>
            </a:endParaRPr>
          </a:p>
          <a:p>
            <a:pPr>
              <a:lnSpc>
                <a:spcPct val="100000"/>
              </a:lnSpc>
            </a:pPr>
            <a:endParaRPr dirty="0">
              <a:latin typeface="+mn-lt"/>
            </a:endParaRPr>
          </a:p>
          <a:p>
            <a:pPr lvl="1">
              <a:lnSpc>
                <a:spcPct val="100000"/>
              </a:lnSpc>
              <a:buSzPct val="76000"/>
              <a:buFont typeface="Wingdings 3" charset="2"/>
              <a:buChar char=""/>
            </a:pPr>
            <a:r>
              <a:rPr lang="en-US" dirty="0">
                <a:solidFill>
                  <a:srgbClr val="000000"/>
                </a:solidFill>
                <a:latin typeface="+mn-lt"/>
              </a:rPr>
              <a:t>Integration with varied payment gateways and services (</a:t>
            </a:r>
            <a:r>
              <a:rPr lang="en-US" dirty="0" err="1">
                <a:solidFill>
                  <a:srgbClr val="000000"/>
                </a:solidFill>
                <a:latin typeface="+mn-lt"/>
              </a:rPr>
              <a:t>eg</a:t>
            </a:r>
            <a:r>
              <a:rPr lang="en-US" dirty="0">
                <a:solidFill>
                  <a:srgbClr val="000000"/>
                </a:solidFill>
                <a:latin typeface="+mn-lt"/>
              </a:rPr>
              <a:t> authorize.net,  </a:t>
            </a:r>
            <a:r>
              <a:rPr lang="en-US" dirty="0" err="1">
                <a:solidFill>
                  <a:srgbClr val="000000"/>
                </a:solidFill>
                <a:latin typeface="+mn-lt"/>
              </a:rPr>
              <a:t>paypal</a:t>
            </a:r>
            <a:r>
              <a:rPr lang="en-US" dirty="0">
                <a:solidFill>
                  <a:srgbClr val="000000"/>
                </a:solidFill>
                <a:latin typeface="+mn-lt"/>
              </a:rPr>
              <a:t>) </a:t>
            </a:r>
            <a:endParaRPr dirty="0">
              <a:latin typeface="+mn-lt"/>
            </a:endParaRPr>
          </a:p>
          <a:p>
            <a:pPr>
              <a:lnSpc>
                <a:spcPct val="100000"/>
              </a:lnSpc>
            </a:pPr>
            <a:endParaRPr dirty="0">
              <a:latin typeface="+mn-lt"/>
            </a:endParaRPr>
          </a:p>
          <a:p>
            <a:pPr lvl="1">
              <a:lnSpc>
                <a:spcPct val="100000"/>
              </a:lnSpc>
              <a:buSzPct val="76000"/>
              <a:buFont typeface="Wingdings 3" charset="2"/>
              <a:buChar char=""/>
            </a:pPr>
            <a:r>
              <a:rPr lang="en-US" dirty="0">
                <a:solidFill>
                  <a:srgbClr val="000000"/>
                </a:solidFill>
                <a:latin typeface="+mn-lt"/>
              </a:rPr>
              <a:t>Understanding of OWASP security guidelines</a:t>
            </a:r>
            <a:endParaRPr dirty="0">
              <a:latin typeface="+mn-lt"/>
            </a:endParaRPr>
          </a:p>
          <a:p>
            <a:pPr lvl="1">
              <a:lnSpc>
                <a:spcPct val="100000"/>
              </a:lnSpc>
              <a:buSzPct val="76000"/>
              <a:buFont typeface="Wingdings 3" charset="2"/>
              <a:buChar char=""/>
            </a:pPr>
            <a:r>
              <a:rPr lang="en-US" dirty="0">
                <a:solidFill>
                  <a:srgbClr val="000000"/>
                </a:solidFill>
                <a:latin typeface="+mn-lt"/>
              </a:rPr>
              <a:t>Experience in PCI/DSS and HIPAA compliance.</a:t>
            </a:r>
            <a:endParaRPr dirty="0">
              <a:latin typeface="+mn-lt"/>
            </a:endParaRPr>
          </a:p>
          <a:p>
            <a:pPr>
              <a:lnSpc>
                <a:spcPct val="100000"/>
              </a:lnSpc>
            </a:pPr>
            <a:endParaRPr dirty="0">
              <a:latin typeface="+mn-lt"/>
            </a:endParaRPr>
          </a:p>
          <a:p>
            <a:pPr lvl="1">
              <a:lnSpc>
                <a:spcPct val="100000"/>
              </a:lnSpc>
              <a:buSzPct val="76000"/>
              <a:buFont typeface="Wingdings 3" charset="2"/>
              <a:buChar char=""/>
            </a:pPr>
            <a:endParaRPr dirty="0">
              <a:latin typeface="+mn-lt"/>
            </a:endParaRPr>
          </a:p>
        </p:txBody>
      </p:sp>
    </p:spTree>
    <p:extLst>
      <p:ext uri="{BB962C8B-B14F-4D97-AF65-F5344CB8AC3E}">
        <p14:creationId xmlns:p14="http://schemas.microsoft.com/office/powerpoint/2010/main" val="2985663409"/>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365760" y="563400"/>
            <a:ext cx="8320320" cy="578880"/>
          </a:xfrm>
          <a:prstGeom prst="rect">
            <a:avLst/>
          </a:prstGeom>
        </p:spPr>
        <p:txBody>
          <a:bodyPr lIns="90000" tIns="45000" rIns="90000" bIns="45000" anchor="b"/>
          <a:lstStyle/>
          <a:p>
            <a:pPr>
              <a:lnSpc>
                <a:spcPct val="100000"/>
              </a:lnSpc>
            </a:pPr>
            <a:r>
              <a:rPr lang="en-US" sz="3200" b="1" dirty="0">
                <a:solidFill>
                  <a:srgbClr val="000000"/>
                </a:solidFill>
                <a:latin typeface="Calibri"/>
                <a:ea typeface="Arial Unicode MS"/>
              </a:rPr>
              <a:t>Cloud </a:t>
            </a:r>
            <a:r>
              <a:rPr lang="en-US" sz="3200" b="1" dirty="0" err="1">
                <a:solidFill>
                  <a:srgbClr val="000000"/>
                </a:solidFill>
                <a:latin typeface="Calibri"/>
                <a:ea typeface="Arial Unicode MS"/>
              </a:rPr>
              <a:t>Techology</a:t>
            </a:r>
            <a:r>
              <a:rPr lang="en-US" sz="3200" b="1" dirty="0">
                <a:solidFill>
                  <a:srgbClr val="000000"/>
                </a:solidFill>
                <a:latin typeface="Calibri"/>
                <a:ea typeface="Arial Unicode MS"/>
              </a:rPr>
              <a:t> Expertise</a:t>
            </a:r>
            <a:endParaRPr b="1" dirty="0"/>
          </a:p>
        </p:txBody>
      </p:sp>
      <p:sp>
        <p:nvSpPr>
          <p:cNvPr id="149" name="CustomShape 2"/>
          <p:cNvSpPr/>
          <p:nvPr/>
        </p:nvSpPr>
        <p:spPr>
          <a:xfrm>
            <a:off x="0" y="1295400"/>
            <a:ext cx="8762040" cy="4494960"/>
          </a:xfrm>
          <a:prstGeom prst="rect">
            <a:avLst/>
          </a:prstGeom>
        </p:spPr>
        <p:txBody>
          <a:bodyPr lIns="90000" tIns="45000" rIns="90000" bIns="45000"/>
          <a:lstStyle/>
          <a:p>
            <a:pPr lvl="1">
              <a:lnSpc>
                <a:spcPct val="100000"/>
              </a:lnSpc>
              <a:buSzPct val="76000"/>
              <a:buFont typeface="Wingdings 3" charset="2"/>
              <a:buChar char=""/>
            </a:pPr>
            <a:r>
              <a:rPr lang="en-US" dirty="0">
                <a:solidFill>
                  <a:srgbClr val="000000"/>
                </a:solidFill>
                <a:latin typeface="+mn-lt"/>
              </a:rPr>
              <a:t>Expertise in building Cloud based applications by using Virtualization services (Amazon EC2, </a:t>
            </a:r>
            <a:r>
              <a:rPr lang="en-US" dirty="0" smtClean="0">
                <a:solidFill>
                  <a:srgbClr val="000000"/>
                </a:solidFill>
                <a:latin typeface="+mn-lt"/>
              </a:rPr>
              <a:t> </a:t>
            </a:r>
            <a:r>
              <a:rPr lang="en-US" dirty="0" err="1" smtClean="0">
                <a:solidFill>
                  <a:srgbClr val="000000"/>
                </a:solidFill>
                <a:latin typeface="+mn-lt"/>
              </a:rPr>
              <a:t>DigitalOcean</a:t>
            </a:r>
            <a:r>
              <a:rPr lang="en-US" dirty="0">
                <a:solidFill>
                  <a:srgbClr val="000000"/>
                </a:solidFill>
                <a:latin typeface="+mn-lt"/>
              </a:rPr>
              <a:t>, </a:t>
            </a:r>
            <a:r>
              <a:rPr lang="en-US" dirty="0" smtClean="0">
                <a:solidFill>
                  <a:srgbClr val="000000"/>
                </a:solidFill>
                <a:latin typeface="+mn-lt"/>
              </a:rPr>
              <a:t> </a:t>
            </a:r>
            <a:r>
              <a:rPr lang="en-US" dirty="0" err="1" smtClean="0">
                <a:solidFill>
                  <a:srgbClr val="000000"/>
                </a:solidFill>
                <a:latin typeface="+mn-lt"/>
              </a:rPr>
              <a:t>RackSpace</a:t>
            </a:r>
            <a:r>
              <a:rPr lang="en-US" dirty="0">
                <a:solidFill>
                  <a:srgbClr val="000000"/>
                </a:solidFill>
                <a:latin typeface="+mn-lt"/>
              </a:rPr>
              <a:t>, </a:t>
            </a:r>
            <a:r>
              <a:rPr lang="en-US" dirty="0" smtClean="0">
                <a:solidFill>
                  <a:srgbClr val="000000"/>
                </a:solidFill>
                <a:latin typeface="+mn-lt"/>
              </a:rPr>
              <a:t> </a:t>
            </a:r>
            <a:r>
              <a:rPr lang="en-US" dirty="0" err="1" smtClean="0">
                <a:solidFill>
                  <a:srgbClr val="000000"/>
                </a:solidFill>
                <a:latin typeface="+mn-lt"/>
              </a:rPr>
              <a:t>Linode</a:t>
            </a:r>
            <a:r>
              <a:rPr lang="en-US" dirty="0">
                <a:solidFill>
                  <a:srgbClr val="000000"/>
                </a:solidFill>
                <a:latin typeface="+mn-lt"/>
              </a:rPr>
              <a:t>)   </a:t>
            </a:r>
            <a:endParaRPr dirty="0">
              <a:latin typeface="+mn-lt"/>
            </a:endParaRPr>
          </a:p>
          <a:p>
            <a:pPr lvl="1">
              <a:lnSpc>
                <a:spcPct val="100000"/>
              </a:lnSpc>
              <a:buSzPct val="76000"/>
              <a:buFont typeface="Wingdings 3" charset="2"/>
              <a:buChar char=""/>
            </a:pPr>
            <a:r>
              <a:rPr lang="en-US" dirty="0">
                <a:solidFill>
                  <a:srgbClr val="000000"/>
                </a:solidFill>
                <a:latin typeface="+mn-lt"/>
              </a:rPr>
              <a:t>Auto-scaling and on-demand scaling using Amazon Services:</a:t>
            </a:r>
            <a:endParaRPr dirty="0">
              <a:latin typeface="+mn-lt"/>
            </a:endParaRPr>
          </a:p>
          <a:p>
            <a:pPr lvl="2">
              <a:lnSpc>
                <a:spcPct val="100000"/>
              </a:lnSpc>
              <a:buSzPct val="45000"/>
              <a:buFont typeface="StarSymbol"/>
              <a:buChar char=""/>
            </a:pPr>
            <a:r>
              <a:rPr lang="en-US" dirty="0">
                <a:solidFill>
                  <a:srgbClr val="000000"/>
                </a:solidFill>
                <a:latin typeface="+mn-lt"/>
              </a:rPr>
              <a:t>ELB (Elastic Load Balancer)</a:t>
            </a:r>
            <a:endParaRPr dirty="0">
              <a:latin typeface="+mn-lt"/>
            </a:endParaRPr>
          </a:p>
          <a:p>
            <a:pPr lvl="2">
              <a:lnSpc>
                <a:spcPct val="100000"/>
              </a:lnSpc>
              <a:buSzPct val="45000"/>
              <a:buFont typeface="StarSymbol"/>
              <a:buChar char=""/>
            </a:pPr>
            <a:r>
              <a:rPr lang="en-US" dirty="0">
                <a:solidFill>
                  <a:srgbClr val="000000"/>
                </a:solidFill>
                <a:latin typeface="+mn-lt"/>
              </a:rPr>
              <a:t>EBS (Elastic Block Storage)</a:t>
            </a:r>
            <a:endParaRPr dirty="0">
              <a:latin typeface="+mn-lt"/>
            </a:endParaRPr>
          </a:p>
          <a:p>
            <a:pPr lvl="2">
              <a:lnSpc>
                <a:spcPct val="100000"/>
              </a:lnSpc>
              <a:buSzPct val="45000"/>
              <a:buFont typeface="StarSymbol"/>
              <a:buChar char=""/>
            </a:pPr>
            <a:r>
              <a:rPr lang="en-US" dirty="0">
                <a:solidFill>
                  <a:srgbClr val="000000"/>
                </a:solidFill>
                <a:latin typeface="+mn-lt"/>
              </a:rPr>
              <a:t>AMIs/VMs management</a:t>
            </a:r>
            <a:endParaRPr dirty="0">
              <a:latin typeface="+mn-lt"/>
            </a:endParaRPr>
          </a:p>
          <a:p>
            <a:pPr lvl="2">
              <a:lnSpc>
                <a:spcPct val="100000"/>
              </a:lnSpc>
              <a:buSzPct val="45000"/>
              <a:buFont typeface="StarSymbol"/>
              <a:buChar char=""/>
            </a:pPr>
            <a:r>
              <a:rPr lang="en-US" dirty="0" err="1">
                <a:solidFill>
                  <a:srgbClr val="000000"/>
                </a:solidFill>
                <a:latin typeface="+mn-lt"/>
              </a:rPr>
              <a:t>Cloudwatch</a:t>
            </a:r>
            <a:r>
              <a:rPr lang="en-US" dirty="0">
                <a:solidFill>
                  <a:srgbClr val="000000"/>
                </a:solidFill>
                <a:latin typeface="+mn-lt"/>
              </a:rPr>
              <a:t> </a:t>
            </a:r>
            <a:r>
              <a:rPr lang="en-US" dirty="0" smtClean="0">
                <a:solidFill>
                  <a:srgbClr val="000000"/>
                </a:solidFill>
                <a:latin typeface="+mn-lt"/>
              </a:rPr>
              <a:t>(</a:t>
            </a:r>
            <a:r>
              <a:rPr lang="en-US" dirty="0" err="1">
                <a:solidFill>
                  <a:srgbClr val="000000"/>
                </a:solidFill>
                <a:latin typeface="+mn-lt"/>
              </a:rPr>
              <a:t>C</a:t>
            </a:r>
            <a:r>
              <a:rPr lang="en-US" dirty="0" err="1" smtClean="0">
                <a:solidFill>
                  <a:srgbClr val="000000"/>
                </a:solidFill>
                <a:latin typeface="+mn-lt"/>
              </a:rPr>
              <a:t>ontinuos</a:t>
            </a:r>
            <a:r>
              <a:rPr lang="en-US" dirty="0" smtClean="0">
                <a:solidFill>
                  <a:srgbClr val="000000"/>
                </a:solidFill>
                <a:latin typeface="+mn-lt"/>
              </a:rPr>
              <a:t> </a:t>
            </a:r>
            <a:r>
              <a:rPr lang="en-US" dirty="0">
                <a:solidFill>
                  <a:srgbClr val="000000"/>
                </a:solidFill>
                <a:latin typeface="+mn-lt"/>
              </a:rPr>
              <a:t>monitoring and CDN)</a:t>
            </a:r>
            <a:endParaRPr dirty="0">
              <a:latin typeface="+mn-lt"/>
            </a:endParaRPr>
          </a:p>
          <a:p>
            <a:pPr lvl="1">
              <a:lnSpc>
                <a:spcPct val="100000"/>
              </a:lnSpc>
              <a:buSzPct val="76000"/>
              <a:buFont typeface="Wingdings 3" charset="2"/>
              <a:buChar char=""/>
            </a:pPr>
            <a:r>
              <a:rPr lang="en-US" dirty="0">
                <a:solidFill>
                  <a:srgbClr val="000000"/>
                </a:solidFill>
                <a:latin typeface="+mn-lt"/>
              </a:rPr>
              <a:t>NoSQL</a:t>
            </a:r>
            <a:endParaRPr dirty="0">
              <a:latin typeface="+mn-lt"/>
            </a:endParaRPr>
          </a:p>
          <a:p>
            <a:pPr lvl="2">
              <a:lnSpc>
                <a:spcPct val="100000"/>
              </a:lnSpc>
              <a:buSzPct val="45000"/>
              <a:buFont typeface="StarSymbol"/>
              <a:buChar char=""/>
            </a:pPr>
            <a:r>
              <a:rPr lang="en-US" dirty="0">
                <a:solidFill>
                  <a:srgbClr val="000000"/>
                </a:solidFill>
                <a:latin typeface="+mn-lt"/>
              </a:rPr>
              <a:t>Expertise in </a:t>
            </a:r>
            <a:r>
              <a:rPr lang="en-US" dirty="0" err="1">
                <a:solidFill>
                  <a:srgbClr val="000000"/>
                </a:solidFill>
                <a:latin typeface="+mn-lt"/>
              </a:rPr>
              <a:t>MongoDB</a:t>
            </a:r>
            <a:r>
              <a:rPr lang="en-US" dirty="0">
                <a:solidFill>
                  <a:srgbClr val="000000"/>
                </a:solidFill>
                <a:latin typeface="+mn-lt"/>
              </a:rPr>
              <a:t> in particular (other products evaluated Neo4J, Cassandra, </a:t>
            </a:r>
            <a:r>
              <a:rPr lang="en-US" dirty="0" err="1">
                <a:solidFill>
                  <a:srgbClr val="000000"/>
                </a:solidFill>
                <a:latin typeface="+mn-lt"/>
              </a:rPr>
              <a:t>DynamoDB</a:t>
            </a:r>
            <a:r>
              <a:rPr lang="en-US" dirty="0">
                <a:solidFill>
                  <a:srgbClr val="000000"/>
                </a:solidFill>
                <a:latin typeface="+mn-lt"/>
              </a:rPr>
              <a:t>, </a:t>
            </a:r>
            <a:r>
              <a:rPr lang="en-US" dirty="0" smtClean="0">
                <a:solidFill>
                  <a:srgbClr val="000000"/>
                </a:solidFill>
                <a:latin typeface="+mn-lt"/>
              </a:rPr>
              <a:t> </a:t>
            </a:r>
            <a:r>
              <a:rPr lang="en-US" dirty="0" err="1" smtClean="0">
                <a:solidFill>
                  <a:srgbClr val="000000"/>
                </a:solidFill>
                <a:latin typeface="+mn-lt"/>
              </a:rPr>
              <a:t>RavenDB</a:t>
            </a:r>
            <a:r>
              <a:rPr lang="en-US" dirty="0" smtClean="0">
                <a:solidFill>
                  <a:srgbClr val="000000"/>
                </a:solidFill>
                <a:latin typeface="+mn-lt"/>
              </a:rPr>
              <a:t> </a:t>
            </a:r>
            <a:r>
              <a:rPr lang="en-US" dirty="0">
                <a:solidFill>
                  <a:srgbClr val="000000"/>
                </a:solidFill>
                <a:latin typeface="+mn-lt"/>
              </a:rPr>
              <a:t>and </a:t>
            </a:r>
            <a:r>
              <a:rPr lang="en-US" dirty="0" err="1">
                <a:solidFill>
                  <a:srgbClr val="000000"/>
                </a:solidFill>
                <a:latin typeface="+mn-lt"/>
              </a:rPr>
              <a:t>CouchBase</a:t>
            </a:r>
            <a:r>
              <a:rPr lang="en-US" dirty="0">
                <a:solidFill>
                  <a:srgbClr val="000000"/>
                </a:solidFill>
                <a:latin typeface="+mn-lt"/>
              </a:rPr>
              <a:t>) </a:t>
            </a:r>
            <a:endParaRPr dirty="0">
              <a:latin typeface="+mn-lt"/>
            </a:endParaRPr>
          </a:p>
          <a:p>
            <a:pPr lvl="2">
              <a:lnSpc>
                <a:spcPct val="100000"/>
              </a:lnSpc>
              <a:buSzPct val="45000"/>
              <a:buFont typeface="StarSymbol"/>
              <a:buChar char=""/>
            </a:pPr>
            <a:r>
              <a:rPr lang="en-US" dirty="0" err="1">
                <a:solidFill>
                  <a:srgbClr val="000000"/>
                </a:solidFill>
                <a:latin typeface="+mn-lt"/>
              </a:rPr>
              <a:t>MongoDB</a:t>
            </a:r>
            <a:r>
              <a:rPr lang="en-US" dirty="0">
                <a:solidFill>
                  <a:srgbClr val="000000"/>
                </a:solidFill>
                <a:latin typeface="+mn-lt"/>
              </a:rPr>
              <a:t> partnership and also certified Java developers and DB developers/administrators.</a:t>
            </a:r>
            <a:endParaRPr dirty="0">
              <a:latin typeface="+mn-lt"/>
            </a:endParaRPr>
          </a:p>
          <a:p>
            <a:pPr lvl="2">
              <a:lnSpc>
                <a:spcPct val="100000"/>
              </a:lnSpc>
              <a:buSzPct val="45000"/>
              <a:buFont typeface="StarSymbol"/>
              <a:buChar char=""/>
            </a:pPr>
            <a:r>
              <a:rPr lang="en-US" dirty="0">
                <a:solidFill>
                  <a:srgbClr val="000000"/>
                </a:solidFill>
                <a:latin typeface="+mn-lt"/>
              </a:rPr>
              <a:t>Intensive experience in </a:t>
            </a:r>
            <a:r>
              <a:rPr lang="en-US" dirty="0" err="1">
                <a:solidFill>
                  <a:srgbClr val="000000"/>
                </a:solidFill>
                <a:latin typeface="+mn-lt"/>
              </a:rPr>
              <a:t>MongoDB</a:t>
            </a:r>
            <a:r>
              <a:rPr lang="en-US" dirty="0">
                <a:solidFill>
                  <a:srgbClr val="000000"/>
                </a:solidFill>
                <a:latin typeface="+mn-lt"/>
              </a:rPr>
              <a:t> tuning. </a:t>
            </a:r>
            <a:endParaRPr dirty="0">
              <a:latin typeface="+mn-lt"/>
            </a:endParaRPr>
          </a:p>
          <a:p>
            <a:pPr lvl="1">
              <a:lnSpc>
                <a:spcPct val="100000"/>
              </a:lnSpc>
              <a:buSzPct val="76000"/>
              <a:buFont typeface="Wingdings 3" charset="2"/>
              <a:buChar char=""/>
            </a:pPr>
            <a:r>
              <a:rPr lang="en-US" dirty="0">
                <a:solidFill>
                  <a:srgbClr val="000000"/>
                </a:solidFill>
                <a:latin typeface="+mn-lt"/>
              </a:rPr>
              <a:t>RDBMS</a:t>
            </a:r>
            <a:endParaRPr dirty="0">
              <a:latin typeface="+mn-lt"/>
            </a:endParaRPr>
          </a:p>
          <a:p>
            <a:pPr lvl="2">
              <a:lnSpc>
                <a:spcPct val="100000"/>
              </a:lnSpc>
              <a:buSzPct val="45000"/>
              <a:buFont typeface="StarSymbol"/>
              <a:buChar char=""/>
            </a:pPr>
            <a:r>
              <a:rPr lang="en-US" dirty="0">
                <a:solidFill>
                  <a:srgbClr val="000000"/>
                </a:solidFill>
                <a:latin typeface="+mn-lt"/>
              </a:rPr>
              <a:t>Experience building cross-DB applications and building and maintaining different databases (MSSQL, MySQL, Oracle)</a:t>
            </a:r>
            <a:endParaRPr dirty="0">
              <a:latin typeface="+mn-lt"/>
            </a:endParaRPr>
          </a:p>
        </p:txBody>
      </p:sp>
    </p:spTree>
    <p:extLst>
      <p:ext uri="{BB962C8B-B14F-4D97-AF65-F5344CB8AC3E}">
        <p14:creationId xmlns:p14="http://schemas.microsoft.com/office/powerpoint/2010/main" val="155935378"/>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365760" y="563400"/>
            <a:ext cx="8320320" cy="578880"/>
          </a:xfrm>
          <a:prstGeom prst="rect">
            <a:avLst/>
          </a:prstGeom>
        </p:spPr>
        <p:txBody>
          <a:bodyPr lIns="90000" tIns="45000" rIns="90000" bIns="45000" anchor="b"/>
          <a:lstStyle/>
          <a:p>
            <a:pPr>
              <a:lnSpc>
                <a:spcPct val="100000"/>
              </a:lnSpc>
            </a:pPr>
            <a:r>
              <a:rPr lang="en-US" sz="3200" b="1" dirty="0">
                <a:solidFill>
                  <a:srgbClr val="000000"/>
                </a:solidFill>
                <a:latin typeface="Calibri"/>
                <a:ea typeface="Arial Unicode MS"/>
              </a:rPr>
              <a:t>Application Development Expertise</a:t>
            </a:r>
            <a:endParaRPr b="1" dirty="0"/>
          </a:p>
        </p:txBody>
      </p:sp>
      <p:sp>
        <p:nvSpPr>
          <p:cNvPr id="151" name="CustomShape 2"/>
          <p:cNvSpPr/>
          <p:nvPr/>
        </p:nvSpPr>
        <p:spPr>
          <a:xfrm>
            <a:off x="0" y="1340768"/>
            <a:ext cx="8762040" cy="4752528"/>
          </a:xfrm>
          <a:prstGeom prst="rect">
            <a:avLst/>
          </a:prstGeom>
        </p:spPr>
        <p:txBody>
          <a:bodyPr lIns="90000" tIns="45000" rIns="90000" bIns="45000"/>
          <a:lstStyle/>
          <a:p>
            <a:pPr lvl="1">
              <a:lnSpc>
                <a:spcPct val="100000"/>
              </a:lnSpc>
              <a:buSzPct val="76000"/>
              <a:buFont typeface="Wingdings 3" charset="2"/>
              <a:buChar char=""/>
            </a:pPr>
            <a:r>
              <a:rPr lang="en-US" dirty="0">
                <a:solidFill>
                  <a:srgbClr val="000000"/>
                </a:solidFill>
                <a:latin typeface="+mn-lt"/>
              </a:rPr>
              <a:t>Extensive experience in building Java based applications using:</a:t>
            </a:r>
            <a:endParaRPr dirty="0">
              <a:latin typeface="+mn-lt"/>
            </a:endParaRPr>
          </a:p>
          <a:p>
            <a:pPr lvl="2">
              <a:lnSpc>
                <a:spcPct val="100000"/>
              </a:lnSpc>
              <a:buSzPct val="45000"/>
              <a:buFont typeface="StarSymbol"/>
              <a:buChar char=""/>
            </a:pPr>
            <a:r>
              <a:rPr lang="en-US" dirty="0">
                <a:solidFill>
                  <a:srgbClr val="000000"/>
                </a:solidFill>
                <a:latin typeface="+mn-lt"/>
              </a:rPr>
              <a:t>Grails (rapid application development </a:t>
            </a:r>
            <a:r>
              <a:rPr lang="en-US" dirty="0" smtClean="0">
                <a:solidFill>
                  <a:srgbClr val="000000"/>
                </a:solidFill>
                <a:latin typeface="+mn-lt"/>
              </a:rPr>
              <a:t>)</a:t>
            </a:r>
            <a:endParaRPr dirty="0">
              <a:latin typeface="+mn-lt"/>
            </a:endParaRPr>
          </a:p>
          <a:p>
            <a:pPr lvl="2">
              <a:lnSpc>
                <a:spcPct val="100000"/>
              </a:lnSpc>
              <a:buSzPct val="45000"/>
              <a:buFont typeface="StarSymbol"/>
              <a:buChar char=""/>
            </a:pPr>
            <a:r>
              <a:rPr lang="en-US" dirty="0">
                <a:solidFill>
                  <a:srgbClr val="000000"/>
                </a:solidFill>
                <a:latin typeface="+mn-lt"/>
              </a:rPr>
              <a:t>Spring, Hibernate, JPA development</a:t>
            </a:r>
            <a:endParaRPr dirty="0">
              <a:latin typeface="+mn-lt"/>
            </a:endParaRPr>
          </a:p>
          <a:p>
            <a:pPr lvl="2">
              <a:lnSpc>
                <a:spcPct val="100000"/>
              </a:lnSpc>
              <a:buSzPct val="45000"/>
              <a:buFont typeface="StarSymbol"/>
              <a:buChar char=""/>
            </a:pPr>
            <a:r>
              <a:rPr lang="en-US" dirty="0">
                <a:solidFill>
                  <a:srgbClr val="000000"/>
                </a:solidFill>
                <a:latin typeface="+mn-lt"/>
              </a:rPr>
              <a:t>Experience in writing </a:t>
            </a:r>
            <a:r>
              <a:rPr lang="en-US" dirty="0" smtClean="0">
                <a:solidFill>
                  <a:srgbClr val="000000"/>
                </a:solidFill>
                <a:latin typeface="+mn-lt"/>
              </a:rPr>
              <a:t>web socket </a:t>
            </a:r>
            <a:r>
              <a:rPr lang="en-US" dirty="0">
                <a:solidFill>
                  <a:srgbClr val="000000"/>
                </a:solidFill>
                <a:latin typeface="+mn-lt"/>
              </a:rPr>
              <a:t>based applications</a:t>
            </a:r>
            <a:endParaRPr dirty="0">
              <a:latin typeface="+mn-lt"/>
            </a:endParaRPr>
          </a:p>
          <a:p>
            <a:pPr lvl="1">
              <a:lnSpc>
                <a:spcPct val="100000"/>
              </a:lnSpc>
              <a:buSzPct val="76000"/>
              <a:buFont typeface="Wingdings 3" charset="2"/>
              <a:buChar char=""/>
            </a:pPr>
            <a:r>
              <a:rPr lang="en-US" dirty="0">
                <a:solidFill>
                  <a:srgbClr val="000000"/>
                </a:solidFill>
                <a:latin typeface="+mn-lt"/>
              </a:rPr>
              <a:t>Experience in other server side technology:</a:t>
            </a:r>
            <a:endParaRPr dirty="0">
              <a:latin typeface="+mn-lt"/>
            </a:endParaRPr>
          </a:p>
          <a:p>
            <a:pPr lvl="2">
              <a:lnSpc>
                <a:spcPct val="100000"/>
              </a:lnSpc>
              <a:buSzPct val="45000"/>
              <a:buFont typeface="StarSymbol"/>
              <a:buChar char=""/>
            </a:pPr>
            <a:r>
              <a:rPr lang="en-US" dirty="0" err="1">
                <a:solidFill>
                  <a:srgbClr val="000000"/>
                </a:solidFill>
                <a:latin typeface="+mn-lt"/>
              </a:rPr>
              <a:t>NodeJS</a:t>
            </a:r>
            <a:r>
              <a:rPr lang="en-US" dirty="0">
                <a:solidFill>
                  <a:srgbClr val="000000"/>
                </a:solidFill>
                <a:latin typeface="+mn-lt"/>
              </a:rPr>
              <a:t> (</a:t>
            </a:r>
            <a:r>
              <a:rPr lang="en-US" dirty="0" err="1">
                <a:solidFill>
                  <a:srgbClr val="000000"/>
                </a:solidFill>
                <a:latin typeface="+mn-lt"/>
              </a:rPr>
              <a:t>CompoundJS</a:t>
            </a:r>
            <a:r>
              <a:rPr lang="en-US" dirty="0">
                <a:solidFill>
                  <a:srgbClr val="000000"/>
                </a:solidFill>
                <a:latin typeface="+mn-lt"/>
              </a:rPr>
              <a:t>, </a:t>
            </a:r>
            <a:r>
              <a:rPr lang="en-US" dirty="0" err="1" smtClean="0">
                <a:solidFill>
                  <a:srgbClr val="000000"/>
                </a:solidFill>
                <a:latin typeface="+mn-lt"/>
              </a:rPr>
              <a:t>ExpressJS</a:t>
            </a:r>
            <a:r>
              <a:rPr lang="en-US" dirty="0" smtClean="0">
                <a:solidFill>
                  <a:srgbClr val="000000"/>
                </a:solidFill>
                <a:latin typeface="+mn-lt"/>
              </a:rPr>
              <a:t>)</a:t>
            </a:r>
            <a:r>
              <a:rPr lang="en-US" dirty="0">
                <a:latin typeface="+mn-lt"/>
              </a:rPr>
              <a:t> </a:t>
            </a:r>
            <a:r>
              <a:rPr lang="en-US" dirty="0" smtClean="0">
                <a:latin typeface="+mn-lt"/>
              </a:rPr>
              <a:t>and </a:t>
            </a:r>
            <a:r>
              <a:rPr lang="en-US" dirty="0" smtClean="0">
                <a:solidFill>
                  <a:srgbClr val="000000"/>
                </a:solidFill>
                <a:latin typeface="+mn-lt"/>
              </a:rPr>
              <a:t>Ruby </a:t>
            </a:r>
            <a:r>
              <a:rPr lang="en-US" dirty="0">
                <a:solidFill>
                  <a:srgbClr val="000000"/>
                </a:solidFill>
                <a:latin typeface="+mn-lt"/>
              </a:rPr>
              <a:t>on Rails</a:t>
            </a:r>
            <a:endParaRPr dirty="0">
              <a:latin typeface="+mn-lt"/>
            </a:endParaRPr>
          </a:p>
          <a:p>
            <a:pPr lvl="2">
              <a:lnSpc>
                <a:spcPct val="100000"/>
              </a:lnSpc>
              <a:buSzPct val="45000"/>
              <a:buFont typeface="StarSymbol"/>
              <a:buChar char=""/>
            </a:pPr>
            <a:r>
              <a:rPr lang="en-US" dirty="0" err="1">
                <a:solidFill>
                  <a:srgbClr val="000000"/>
                </a:solidFill>
                <a:latin typeface="+mn-lt"/>
              </a:rPr>
              <a:t>Php</a:t>
            </a:r>
            <a:r>
              <a:rPr lang="en-US" dirty="0">
                <a:solidFill>
                  <a:srgbClr val="000000"/>
                </a:solidFill>
                <a:latin typeface="+mn-lt"/>
              </a:rPr>
              <a:t> and Python</a:t>
            </a:r>
            <a:endParaRPr dirty="0">
              <a:latin typeface="+mn-lt"/>
            </a:endParaRPr>
          </a:p>
          <a:p>
            <a:pPr lvl="1">
              <a:lnSpc>
                <a:spcPct val="100000"/>
              </a:lnSpc>
              <a:buSzPct val="76000"/>
              <a:buFont typeface="Wingdings 3" charset="2"/>
              <a:buChar char=""/>
            </a:pPr>
            <a:r>
              <a:rPr lang="en-US" dirty="0">
                <a:solidFill>
                  <a:srgbClr val="000000"/>
                </a:solidFill>
                <a:latin typeface="+mn-lt"/>
              </a:rPr>
              <a:t>Front-end development:</a:t>
            </a:r>
            <a:endParaRPr dirty="0">
              <a:latin typeface="+mn-lt"/>
            </a:endParaRPr>
          </a:p>
          <a:p>
            <a:pPr lvl="2">
              <a:lnSpc>
                <a:spcPct val="100000"/>
              </a:lnSpc>
              <a:buSzPct val="45000"/>
              <a:buFont typeface="StarSymbol"/>
              <a:buChar char=""/>
            </a:pPr>
            <a:r>
              <a:rPr lang="en-US" dirty="0">
                <a:solidFill>
                  <a:srgbClr val="000000"/>
                </a:solidFill>
                <a:latin typeface="+mn-lt"/>
              </a:rPr>
              <a:t>Responsive design (fits to all device screens) using HTML5 and CSS3</a:t>
            </a:r>
            <a:endParaRPr dirty="0">
              <a:latin typeface="+mn-lt"/>
            </a:endParaRPr>
          </a:p>
          <a:p>
            <a:pPr lvl="2">
              <a:lnSpc>
                <a:spcPct val="100000"/>
              </a:lnSpc>
              <a:buSzPct val="45000"/>
              <a:buFont typeface="StarSymbol"/>
              <a:buChar char=""/>
            </a:pPr>
            <a:r>
              <a:rPr lang="en-US" dirty="0" err="1">
                <a:solidFill>
                  <a:srgbClr val="000000"/>
                </a:solidFill>
                <a:latin typeface="+mn-lt"/>
              </a:rPr>
              <a:t>Jquery</a:t>
            </a:r>
            <a:r>
              <a:rPr lang="en-US" dirty="0">
                <a:solidFill>
                  <a:srgbClr val="000000"/>
                </a:solidFill>
                <a:latin typeface="+mn-lt"/>
              </a:rPr>
              <a:t>, Ajax, </a:t>
            </a:r>
            <a:r>
              <a:rPr lang="en-US" dirty="0" err="1">
                <a:solidFill>
                  <a:srgbClr val="000000"/>
                </a:solidFill>
                <a:latin typeface="+mn-lt"/>
              </a:rPr>
              <a:t>AngularJS</a:t>
            </a:r>
            <a:r>
              <a:rPr lang="en-US" dirty="0">
                <a:solidFill>
                  <a:srgbClr val="000000"/>
                </a:solidFill>
                <a:latin typeface="+mn-lt"/>
              </a:rPr>
              <a:t>, </a:t>
            </a:r>
            <a:r>
              <a:rPr lang="en-US" dirty="0" err="1">
                <a:solidFill>
                  <a:srgbClr val="000000"/>
                </a:solidFill>
                <a:latin typeface="+mn-lt"/>
              </a:rPr>
              <a:t>BootstrapJS</a:t>
            </a:r>
            <a:endParaRPr dirty="0">
              <a:latin typeface="+mn-lt"/>
            </a:endParaRPr>
          </a:p>
          <a:p>
            <a:pPr lvl="1">
              <a:lnSpc>
                <a:spcPct val="100000"/>
              </a:lnSpc>
              <a:buSzPct val="76000"/>
              <a:buFont typeface="Wingdings 3" charset="2"/>
              <a:buChar char=""/>
            </a:pPr>
            <a:r>
              <a:rPr lang="en-US" dirty="0">
                <a:solidFill>
                  <a:srgbClr val="000000"/>
                </a:solidFill>
                <a:latin typeface="+mn-lt"/>
              </a:rPr>
              <a:t>Analytics and Visualization tools:</a:t>
            </a:r>
            <a:endParaRPr dirty="0">
              <a:latin typeface="+mn-lt"/>
            </a:endParaRPr>
          </a:p>
          <a:p>
            <a:pPr lvl="2">
              <a:lnSpc>
                <a:spcPct val="100000"/>
              </a:lnSpc>
              <a:buSzPct val="45000"/>
              <a:buFont typeface="StarSymbol"/>
              <a:buChar char=""/>
            </a:pPr>
            <a:r>
              <a:rPr lang="en-US" dirty="0">
                <a:solidFill>
                  <a:srgbClr val="000000"/>
                </a:solidFill>
                <a:latin typeface="+mn-lt"/>
              </a:rPr>
              <a:t>Tableau, D3.js, Rickshaw</a:t>
            </a:r>
            <a:endParaRPr dirty="0">
              <a:latin typeface="+mn-lt"/>
            </a:endParaRPr>
          </a:p>
          <a:p>
            <a:pPr lvl="2">
              <a:lnSpc>
                <a:spcPct val="100000"/>
              </a:lnSpc>
              <a:buSzPct val="45000"/>
              <a:buFont typeface="StarSymbol"/>
              <a:buChar char=""/>
            </a:pPr>
            <a:r>
              <a:rPr lang="en-US" dirty="0">
                <a:solidFill>
                  <a:srgbClr val="000000"/>
                </a:solidFill>
                <a:latin typeface="+mn-lt"/>
              </a:rPr>
              <a:t>R, </a:t>
            </a:r>
            <a:r>
              <a:rPr lang="en-US" dirty="0" err="1">
                <a:solidFill>
                  <a:srgbClr val="000000"/>
                </a:solidFill>
                <a:latin typeface="+mn-lt"/>
              </a:rPr>
              <a:t>RapidMiner</a:t>
            </a:r>
            <a:endParaRPr dirty="0">
              <a:latin typeface="+mn-lt"/>
            </a:endParaRPr>
          </a:p>
          <a:p>
            <a:pPr lvl="1">
              <a:lnSpc>
                <a:spcPct val="100000"/>
              </a:lnSpc>
              <a:buSzPct val="76000"/>
              <a:buFont typeface="Wingdings 3" charset="2"/>
              <a:buChar char=""/>
            </a:pPr>
            <a:r>
              <a:rPr lang="en-US" dirty="0">
                <a:solidFill>
                  <a:srgbClr val="000000"/>
                </a:solidFill>
                <a:latin typeface="+mn-lt"/>
              </a:rPr>
              <a:t>Build and Continuous integration</a:t>
            </a:r>
            <a:endParaRPr dirty="0">
              <a:latin typeface="+mn-lt"/>
            </a:endParaRPr>
          </a:p>
          <a:p>
            <a:pPr lvl="2">
              <a:lnSpc>
                <a:spcPct val="100000"/>
              </a:lnSpc>
              <a:buSzPct val="45000"/>
              <a:buFont typeface="StarSymbol"/>
              <a:buChar char=""/>
            </a:pPr>
            <a:r>
              <a:rPr lang="en-US" dirty="0" smtClean="0">
                <a:solidFill>
                  <a:srgbClr val="000000"/>
                </a:solidFill>
                <a:latin typeface="+mn-lt"/>
              </a:rPr>
              <a:t>Maven</a:t>
            </a:r>
            <a:r>
              <a:rPr lang="en-US" dirty="0" smtClean="0">
                <a:latin typeface="+mn-lt"/>
              </a:rPr>
              <a:t>, </a:t>
            </a:r>
            <a:r>
              <a:rPr lang="en-US" dirty="0" smtClean="0">
                <a:solidFill>
                  <a:srgbClr val="000000"/>
                </a:solidFill>
                <a:latin typeface="+mn-lt"/>
              </a:rPr>
              <a:t>Ant</a:t>
            </a:r>
            <a:endParaRPr dirty="0">
              <a:latin typeface="+mn-lt"/>
            </a:endParaRPr>
          </a:p>
          <a:p>
            <a:pPr lvl="2">
              <a:lnSpc>
                <a:spcPct val="100000"/>
              </a:lnSpc>
              <a:buSzPct val="45000"/>
              <a:buFont typeface="StarSymbol"/>
              <a:buChar char=""/>
            </a:pPr>
            <a:r>
              <a:rPr lang="en-US" dirty="0">
                <a:solidFill>
                  <a:srgbClr val="000000"/>
                </a:solidFill>
                <a:latin typeface="+mn-lt"/>
              </a:rPr>
              <a:t>Hudson and Cruise Control</a:t>
            </a:r>
            <a:endParaRPr dirty="0">
              <a:latin typeface="+mn-lt"/>
            </a:endParaRPr>
          </a:p>
        </p:txBody>
      </p:sp>
    </p:spTree>
    <p:extLst>
      <p:ext uri="{BB962C8B-B14F-4D97-AF65-F5344CB8AC3E}">
        <p14:creationId xmlns:p14="http://schemas.microsoft.com/office/powerpoint/2010/main" val="3116555746"/>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0" y="228600"/>
            <a:ext cx="9144000" cy="758160"/>
          </a:xfrm>
          <a:prstGeom prst="rect">
            <a:avLst/>
          </a:prstGeom>
        </p:spPr>
        <p:txBody>
          <a:bodyPr lIns="90000" tIns="45000" rIns="90000" bIns="45000" anchor="b"/>
          <a:lstStyle/>
          <a:p>
            <a:pPr algn="ctr">
              <a:lnSpc>
                <a:spcPct val="100000"/>
              </a:lnSpc>
            </a:pPr>
            <a:r>
              <a:rPr lang="en-US" sz="3300" b="1" dirty="0">
                <a:solidFill>
                  <a:schemeClr val="tx1">
                    <a:lumMod val="95000"/>
                    <a:lumOff val="5000"/>
                  </a:schemeClr>
                </a:solidFill>
                <a:latin typeface="+mj-lt"/>
              </a:rPr>
              <a:t>Contact Us</a:t>
            </a:r>
            <a:endParaRPr b="1" dirty="0">
              <a:solidFill>
                <a:schemeClr val="tx1">
                  <a:lumMod val="95000"/>
                  <a:lumOff val="5000"/>
                </a:schemeClr>
              </a:solidFill>
              <a:latin typeface="+mj-lt"/>
            </a:endParaRPr>
          </a:p>
        </p:txBody>
      </p:sp>
      <p:sp>
        <p:nvSpPr>
          <p:cNvPr id="154" name="CustomShape 3"/>
          <p:cNvSpPr/>
          <p:nvPr/>
        </p:nvSpPr>
        <p:spPr>
          <a:xfrm>
            <a:off x="5181480" y="3505320"/>
            <a:ext cx="3809160" cy="638640"/>
          </a:xfrm>
          <a:prstGeom prst="rect">
            <a:avLst/>
          </a:prstGeom>
        </p:spPr>
        <p:txBody>
          <a:bodyPr lIns="90000" tIns="45000" rIns="90000" bIns="45000"/>
          <a:lstStyle/>
          <a:p>
            <a:endParaRPr/>
          </a:p>
          <a:p>
            <a:pPr>
              <a:lnSpc>
                <a:spcPct val="100000"/>
              </a:lnSpc>
            </a:pPr>
            <a:endParaRPr/>
          </a:p>
        </p:txBody>
      </p:sp>
      <p:sp>
        <p:nvSpPr>
          <p:cNvPr id="155" name="CustomShape 4"/>
          <p:cNvSpPr/>
          <p:nvPr/>
        </p:nvSpPr>
        <p:spPr>
          <a:xfrm>
            <a:off x="0" y="2676240"/>
            <a:ext cx="9144000" cy="1658160"/>
          </a:xfrm>
          <a:prstGeom prst="rect">
            <a:avLst/>
          </a:prstGeom>
        </p:spPr>
        <p:txBody>
          <a:bodyPr lIns="90000" tIns="45000" rIns="90000" bIns="45000"/>
          <a:lstStyle/>
          <a:p>
            <a:pPr algn="ctr">
              <a:lnSpc>
                <a:spcPct val="100000"/>
              </a:lnSpc>
            </a:pPr>
            <a:r>
              <a:rPr lang="en-US" sz="2000" dirty="0">
                <a:solidFill>
                  <a:srgbClr val="000000"/>
                </a:solidFill>
                <a:latin typeface="Adobe Caslon Pro Bold"/>
              </a:rPr>
              <a:t>For your </a:t>
            </a:r>
            <a:endParaRPr dirty="0"/>
          </a:p>
          <a:p>
            <a:pPr algn="ctr">
              <a:lnSpc>
                <a:spcPct val="100000"/>
              </a:lnSpc>
            </a:pPr>
            <a:r>
              <a:rPr lang="en-US" sz="2000" dirty="0">
                <a:solidFill>
                  <a:srgbClr val="000000"/>
                </a:solidFill>
                <a:latin typeface="Adobe Caslon Pro Bold"/>
              </a:rPr>
              <a:t>Product Development needs:</a:t>
            </a:r>
            <a:endParaRPr dirty="0"/>
          </a:p>
          <a:p>
            <a:pPr algn="ctr">
              <a:lnSpc>
                <a:spcPct val="100000"/>
              </a:lnSpc>
            </a:pPr>
            <a:endParaRPr dirty="0"/>
          </a:p>
          <a:p>
            <a:pPr algn="ctr">
              <a:lnSpc>
                <a:spcPct val="100000"/>
              </a:lnSpc>
            </a:pPr>
            <a:r>
              <a:rPr lang="en-US" sz="1600" b="1" dirty="0">
                <a:solidFill>
                  <a:srgbClr val="000000"/>
                </a:solidFill>
                <a:latin typeface="American Typewriter"/>
              </a:rPr>
              <a:t>Write to us</a:t>
            </a:r>
            <a:r>
              <a:rPr lang="en-US" sz="1600" b="1" dirty="0" smtClean="0">
                <a:solidFill>
                  <a:srgbClr val="000000"/>
                </a:solidFill>
                <a:latin typeface="American Typewriter"/>
              </a:rPr>
              <a:t>:  </a:t>
            </a:r>
            <a:r>
              <a:rPr lang="en-US" sz="1600" b="1" dirty="0" smtClean="0">
                <a:solidFill>
                  <a:srgbClr val="000000"/>
                </a:solidFill>
                <a:latin typeface="American Typewriter"/>
                <a:hlinkClick r:id="rId3"/>
              </a:rPr>
              <a:t>chandra@lexnimble.com</a:t>
            </a:r>
            <a:endParaRPr lang="en-US" sz="1600" b="1" dirty="0" smtClean="0">
              <a:solidFill>
                <a:srgbClr val="000000"/>
              </a:solidFill>
              <a:latin typeface="American Typewriter"/>
            </a:endParaRPr>
          </a:p>
          <a:p>
            <a:pPr algn="ctr">
              <a:lnSpc>
                <a:spcPct val="100000"/>
              </a:lnSpc>
            </a:pPr>
            <a:endParaRPr dirty="0"/>
          </a:p>
        </p:txBody>
      </p:sp>
      <p:sp>
        <p:nvSpPr>
          <p:cNvPr id="156" name="CustomShape 5"/>
          <p:cNvSpPr/>
          <p:nvPr/>
        </p:nvSpPr>
        <p:spPr>
          <a:xfrm>
            <a:off x="5943600" y="3809880"/>
            <a:ext cx="2513880" cy="638640"/>
          </a:xfrm>
          <a:prstGeom prst="rect">
            <a:avLst/>
          </a:prstGeom>
        </p:spPr>
        <p:txBody>
          <a:bodyPr lIns="90000" tIns="45000" rIns="90000" bIns="45000"/>
          <a:lstStyle/>
          <a:p>
            <a:pPr>
              <a:lnSpc>
                <a:spcPct val="100000"/>
              </a:lnSpc>
            </a:pPr>
            <a:endParaRPr/>
          </a:p>
          <a:p>
            <a:pPr>
              <a:lnSpc>
                <a:spcPct val="100000"/>
              </a:lnSpc>
            </a:pPr>
            <a:endParaRPr/>
          </a:p>
        </p:txBody>
      </p:sp>
    </p:spTree>
    <p:extLst>
      <p:ext uri="{BB962C8B-B14F-4D97-AF65-F5344CB8AC3E}">
        <p14:creationId xmlns:p14="http://schemas.microsoft.com/office/powerpoint/2010/main" val="3755226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57200" y="4724400"/>
            <a:ext cx="8686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1" fontAlgn="base" hangingPunct="1">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1" fontAlgn="base" hangingPunct="1">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1" fontAlgn="base" hangingPunct="1">
              <a:spcBef>
                <a:spcPts val="400"/>
              </a:spcBef>
              <a:spcAft>
                <a:spcPct val="0"/>
              </a:spcAft>
              <a:buClr>
                <a:srgbClr val="8B232E"/>
              </a:buClr>
              <a:buSzPct val="70000"/>
              <a:buFont typeface="Wingdings" pitchFamily="2" charset="2"/>
              <a:buChar char=""/>
              <a:defRPr kern="1200">
                <a:solidFill>
                  <a:schemeClr val="tx1"/>
                </a:solidFill>
                <a:latin typeface="+mn-lt"/>
                <a:ea typeface="+mn-ea"/>
                <a:cs typeface="+mn-cs"/>
              </a:defRPr>
            </a:lvl4pPr>
            <a:lvl5pPr marL="1371600" indent="-228600" algn="l" rtl="0" eaLnBrk="1" fontAlgn="base" hangingPunct="1">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spcAft>
                <a:spcPts val="0"/>
              </a:spcAft>
            </a:pPr>
            <a:r>
              <a:rPr lang="en-US" sz="1600" dirty="0" smtClean="0"/>
              <a:t> </a:t>
            </a:r>
            <a:endParaRPr lang="en-US" sz="1600" dirty="0"/>
          </a:p>
          <a:p>
            <a:pPr marL="457200" lvl="1" indent="0">
              <a:spcBef>
                <a:spcPts val="600"/>
              </a:spcBef>
              <a:spcAft>
                <a:spcPts val="600"/>
              </a:spcAft>
              <a:buNone/>
            </a:pPr>
            <a:endParaRPr lang="en-US" sz="1600" dirty="0"/>
          </a:p>
          <a:p>
            <a:pPr lvl="1">
              <a:spcBef>
                <a:spcPts val="600"/>
              </a:spcBef>
              <a:spcAft>
                <a:spcPts val="0"/>
              </a:spcAft>
            </a:pPr>
            <a:endParaRPr lang="en-US" sz="1600" dirty="0"/>
          </a:p>
          <a:p>
            <a:pPr marL="274638" lvl="1" indent="0">
              <a:spcBef>
                <a:spcPts val="600"/>
              </a:spcBef>
              <a:spcAft>
                <a:spcPts val="0"/>
              </a:spcAft>
              <a:buNone/>
            </a:pPr>
            <a:endParaRPr lang="en-US" sz="1400" dirty="0" smtClean="0">
              <a:solidFill>
                <a:schemeClr val="tx1"/>
              </a:solidFill>
            </a:endParaRPr>
          </a:p>
          <a:p>
            <a:pPr marL="274638" lvl="1" indent="0">
              <a:spcBef>
                <a:spcPts val="600"/>
              </a:spcBef>
              <a:spcAft>
                <a:spcPts val="0"/>
              </a:spcAft>
              <a:buFont typeface="Wingdings 3" pitchFamily="18" charset="2"/>
              <a:buNone/>
            </a:pPr>
            <a:endParaRPr lang="en-US" sz="1400" dirty="0" smtClean="0">
              <a:solidFill>
                <a:schemeClr val="tx1"/>
              </a:solidFill>
            </a:endParaRPr>
          </a:p>
          <a:p>
            <a:pPr marL="274638" lvl="1" indent="0">
              <a:spcBef>
                <a:spcPts val="600"/>
              </a:spcBef>
              <a:spcAft>
                <a:spcPts val="0"/>
              </a:spcAft>
              <a:buFont typeface="Wingdings 3" pitchFamily="18" charset="2"/>
              <a:buNone/>
            </a:pPr>
            <a:endParaRPr lang="en-US" sz="1400" dirty="0" smtClean="0">
              <a:solidFill>
                <a:schemeClr val="tx1"/>
              </a:solidFill>
            </a:endParaRPr>
          </a:p>
        </p:txBody>
      </p:sp>
      <p:graphicFrame>
        <p:nvGraphicFramePr>
          <p:cNvPr id="9" name="Diagram 8"/>
          <p:cNvGraphicFramePr/>
          <p:nvPr/>
        </p:nvGraphicFramePr>
        <p:xfrm>
          <a:off x="457200" y="1447800"/>
          <a:ext cx="845820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6085" y="260648"/>
            <a:ext cx="8229305" cy="760652"/>
          </a:xfrm>
        </p:spPr>
        <p:txBody>
          <a:bodyPr/>
          <a:lstStyle/>
          <a:p>
            <a:pPr algn="l"/>
            <a:r>
              <a:rPr lang="en-US" sz="4000" b="1" dirty="0" smtClean="0"/>
              <a:t> Our </a:t>
            </a:r>
            <a:r>
              <a:rPr lang="en-US" sz="4000" b="1" dirty="0" smtClean="0"/>
              <a:t>Product Development Model</a:t>
            </a:r>
            <a:endParaRPr lang="en-US" sz="4000" b="1" dirty="0"/>
          </a:p>
        </p:txBody>
      </p:sp>
    </p:spTree>
    <p:extLst>
      <p:ext uri="{BB962C8B-B14F-4D97-AF65-F5344CB8AC3E}">
        <p14:creationId xmlns:p14="http://schemas.microsoft.com/office/powerpoint/2010/main" val="766588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1196752"/>
            <a:ext cx="8496944" cy="5029200"/>
          </a:xfrm>
          <a:prstGeom prst="rect">
            <a:avLst/>
          </a:prstGeom>
        </p:spPr>
        <p:txBody>
          <a:bodyPr/>
          <a:lstStyle/>
          <a:p>
            <a:pPr>
              <a:spcBef>
                <a:spcPts val="500"/>
              </a:spcBef>
              <a:buClr>
                <a:schemeClr val="accent1"/>
              </a:buClr>
              <a:buSzPct val="76000"/>
            </a:pPr>
            <a:r>
              <a:rPr lang="en-US" sz="2000" dirty="0">
                <a:latin typeface="+mn-lt"/>
                <a:cs typeface="+mn-cs"/>
              </a:rPr>
              <a:t>Agile </a:t>
            </a:r>
            <a:r>
              <a:rPr lang="en-US" sz="2000" dirty="0" smtClean="0">
                <a:latin typeface="+mn-lt"/>
                <a:cs typeface="+mn-cs"/>
              </a:rPr>
              <a:t>Model </a:t>
            </a:r>
          </a:p>
          <a:p>
            <a:pPr marL="547688" lvl="1" indent="-273050">
              <a:spcBef>
                <a:spcPts val="500"/>
              </a:spcBef>
              <a:buClr>
                <a:srgbClr val="9F2936"/>
              </a:buClr>
              <a:buSzPct val="76000"/>
              <a:buFont typeface="Wingdings 3" pitchFamily="18" charset="2"/>
              <a:buChar char=""/>
            </a:pPr>
            <a:r>
              <a:rPr lang="en-US" dirty="0">
                <a:latin typeface="+mn-lt"/>
                <a:cs typeface="+mn-cs"/>
              </a:rPr>
              <a:t>Release Management to support task planning, execution and manage backlog</a:t>
            </a:r>
          </a:p>
          <a:p>
            <a:pPr marL="547688" lvl="1" indent="-273050">
              <a:spcBef>
                <a:spcPts val="500"/>
              </a:spcBef>
              <a:buClr>
                <a:srgbClr val="9F2936"/>
              </a:buClr>
              <a:buSzPct val="76000"/>
              <a:buFont typeface="Wingdings 3" pitchFamily="18" charset="2"/>
              <a:buChar char=""/>
            </a:pPr>
            <a:r>
              <a:rPr lang="en-US" dirty="0" smtClean="0">
                <a:latin typeface="+mn-lt"/>
                <a:cs typeface="+mn-cs"/>
              </a:rPr>
              <a:t>Focus on shorter iterations and quick deliverables</a:t>
            </a:r>
          </a:p>
          <a:p>
            <a:pPr marL="547688" lvl="1" indent="-273050">
              <a:spcBef>
                <a:spcPts val="500"/>
              </a:spcBef>
              <a:buClr>
                <a:srgbClr val="9F2936"/>
              </a:buClr>
              <a:buSzPct val="76000"/>
              <a:buFont typeface="Wingdings 3" pitchFamily="18" charset="2"/>
              <a:buChar char=""/>
            </a:pPr>
            <a:r>
              <a:rPr lang="en-US" dirty="0" smtClean="0">
                <a:latin typeface="+mn-lt"/>
                <a:cs typeface="+mn-cs"/>
              </a:rPr>
              <a:t>Our analysts work with customers to prioritize the features for each iteration</a:t>
            </a:r>
          </a:p>
          <a:p>
            <a:pPr marL="547688" lvl="1" indent="-273050">
              <a:spcBef>
                <a:spcPts val="500"/>
              </a:spcBef>
              <a:buClr>
                <a:srgbClr val="9F2936"/>
              </a:buClr>
              <a:buSzPct val="76000"/>
              <a:buFont typeface="Wingdings 3" pitchFamily="18" charset="2"/>
              <a:buChar char=""/>
            </a:pPr>
            <a:r>
              <a:rPr lang="en-US" dirty="0" smtClean="0">
                <a:latin typeface="+mn-lt"/>
                <a:cs typeface="+mn-cs"/>
              </a:rPr>
              <a:t>The outcome of each Iteration is expected to be a working software and will be shared with customer for capturing early feedback</a:t>
            </a:r>
          </a:p>
          <a:p>
            <a:pPr marL="547688" lvl="1" indent="-273050">
              <a:spcBef>
                <a:spcPts val="500"/>
              </a:spcBef>
              <a:buClr>
                <a:srgbClr val="9F2936"/>
              </a:buClr>
              <a:buSzPct val="76000"/>
              <a:buFont typeface="Wingdings 3" pitchFamily="18" charset="2"/>
              <a:buChar char=""/>
            </a:pPr>
            <a:r>
              <a:rPr lang="en-US" dirty="0" smtClean="0">
                <a:latin typeface="+mn-lt"/>
                <a:cs typeface="+mn-cs"/>
              </a:rPr>
              <a:t>We use Tools like </a:t>
            </a:r>
            <a:r>
              <a:rPr lang="en-US" dirty="0" err="1" smtClean="0">
                <a:latin typeface="+mn-lt"/>
                <a:cs typeface="+mn-cs"/>
              </a:rPr>
              <a:t>VersionOne</a:t>
            </a:r>
            <a:r>
              <a:rPr lang="en-US" dirty="0" smtClean="0">
                <a:latin typeface="+mn-lt"/>
                <a:cs typeface="+mn-cs"/>
              </a:rPr>
              <a:t>,  </a:t>
            </a:r>
            <a:r>
              <a:rPr lang="en-US" dirty="0" err="1" smtClean="0">
                <a:latin typeface="+mn-lt"/>
                <a:cs typeface="+mn-cs"/>
              </a:rPr>
              <a:t>RallyDev</a:t>
            </a:r>
            <a:r>
              <a:rPr lang="en-US" dirty="0" smtClean="0">
                <a:latin typeface="+mn-lt"/>
                <a:cs typeface="+mn-cs"/>
              </a:rPr>
              <a:t>,  JIRA, Excel based customized templates for managing requirements, work allocation, tracking, defect tracking etc.</a:t>
            </a:r>
          </a:p>
          <a:p>
            <a:pPr marL="547688" lvl="1" indent="-273050">
              <a:spcBef>
                <a:spcPts val="500"/>
              </a:spcBef>
              <a:buClr>
                <a:srgbClr val="9F2936"/>
              </a:buClr>
              <a:buSzPct val="76000"/>
              <a:buFont typeface="Wingdings 3" pitchFamily="18" charset="2"/>
              <a:buChar char=""/>
            </a:pPr>
            <a:r>
              <a:rPr lang="en-US" dirty="0" smtClean="0">
                <a:latin typeface="+mn-lt"/>
                <a:cs typeface="+mn-cs"/>
              </a:rPr>
              <a:t>We capture Agile project matrices e.g. Burn Down, Velocity, First Time Right etc.</a:t>
            </a:r>
          </a:p>
          <a:p>
            <a:pPr marL="547688" lvl="1" indent="-273050">
              <a:spcBef>
                <a:spcPts val="500"/>
              </a:spcBef>
              <a:buClr>
                <a:srgbClr val="9F2936"/>
              </a:buClr>
              <a:buSzPct val="76000"/>
              <a:buFont typeface="Wingdings 3" pitchFamily="18" charset="2"/>
              <a:buChar char=""/>
            </a:pPr>
            <a:r>
              <a:rPr lang="en-US" dirty="0" smtClean="0">
                <a:latin typeface="+mn-lt"/>
                <a:cs typeface="+mn-cs"/>
              </a:rPr>
              <a:t>Daily team meetings and weekly management meetings</a:t>
            </a:r>
            <a:endParaRPr lang="en-US" dirty="0">
              <a:latin typeface="+mn-lt"/>
              <a:cs typeface="+mn-cs"/>
            </a:endParaRPr>
          </a:p>
          <a:p>
            <a:pPr marL="274638" lvl="1" eaLnBrk="0" hangingPunct="0">
              <a:spcBef>
                <a:spcPts val="500"/>
              </a:spcBef>
              <a:buClr>
                <a:srgbClr val="9F2936"/>
              </a:buClr>
              <a:buSzPct val="76000"/>
            </a:pPr>
            <a:endParaRPr lang="en-US" sz="1100" dirty="0" smtClean="0">
              <a:solidFill>
                <a:srgbClr val="323232"/>
              </a:solidFill>
              <a:latin typeface="Arial" pitchFamily="34" charset="0"/>
              <a:cs typeface="Arial" pitchFamily="34" charset="0"/>
            </a:endParaRPr>
          </a:p>
          <a:p>
            <a:pPr marL="365125" lvl="1" indent="-228600" eaLnBrk="0" hangingPunct="0">
              <a:spcBef>
                <a:spcPts val="500"/>
              </a:spcBef>
              <a:buClr>
                <a:srgbClr val="BCBCBC"/>
              </a:buClr>
              <a:buSzPct val="76000"/>
              <a:buFont typeface="Wingdings 3" pitchFamily="18" charset="2"/>
              <a:buChar char=""/>
            </a:pPr>
            <a:endParaRPr lang="en-US" sz="1050" dirty="0">
              <a:solidFill>
                <a:prstClr val="black"/>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39396883"/>
              </p:ext>
            </p:extLst>
          </p:nvPr>
        </p:nvGraphicFramePr>
        <p:xfrm>
          <a:off x="863591" y="4656312"/>
          <a:ext cx="7416818" cy="1578768"/>
        </p:xfrm>
        <a:graphic>
          <a:graphicData uri="http://schemas.openxmlformats.org/drawingml/2006/table">
            <a:tbl>
              <a:tblPr/>
              <a:tblGrid>
                <a:gridCol w="1922881"/>
                <a:gridCol w="343371"/>
                <a:gridCol w="343371"/>
                <a:gridCol w="343371"/>
                <a:gridCol w="343371"/>
                <a:gridCol w="343371"/>
                <a:gridCol w="343371"/>
                <a:gridCol w="343371"/>
                <a:gridCol w="343371"/>
                <a:gridCol w="343371"/>
                <a:gridCol w="343371"/>
                <a:gridCol w="343371"/>
                <a:gridCol w="343371"/>
                <a:gridCol w="343371"/>
                <a:gridCol w="343371"/>
                <a:gridCol w="343963"/>
                <a:gridCol w="342780"/>
              </a:tblGrid>
              <a:tr h="298108">
                <a:tc>
                  <a:txBody>
                    <a:bodyPr/>
                    <a:lstStyle/>
                    <a:p>
                      <a:pPr marL="61913" lvl="0" indent="0" algn="l" fontAlgn="ctr"/>
                      <a:r>
                        <a:rPr lang="en-US" sz="800" b="0" i="0" u="none" strike="noStrike" dirty="0" smtClean="0">
                          <a:effectLst/>
                          <a:latin typeface="Arial" pitchFamily="34" charset="0"/>
                          <a:cs typeface="Arial" pitchFamily="34" charset="0"/>
                        </a:rPr>
                        <a:t>Iteration </a:t>
                      </a:r>
                      <a:r>
                        <a:rPr lang="en-US" sz="800" b="0" i="0" u="none" strike="noStrike" dirty="0">
                          <a:effectLst/>
                          <a:latin typeface="Arial" pitchFamily="34" charset="0"/>
                          <a:cs typeface="Arial" pitchFamily="34" charset="0"/>
                        </a:rPr>
                        <a:t>Plan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700" b="0" i="0" u="none" strike="noStrike" dirty="0" smtClean="0">
                          <a:effectLst/>
                          <a:latin typeface="Arial"/>
                        </a:rPr>
                        <a:t>Iteration 0 </a:t>
                      </a:r>
                    </a:p>
                    <a:p>
                      <a:pPr algn="ctr" fontAlgn="b"/>
                      <a:r>
                        <a:rPr lang="en-US" sz="700" b="0" i="0" u="none" strike="noStrike" dirty="0" smtClean="0">
                          <a:effectLst/>
                          <a:latin typeface="Arial"/>
                        </a:rPr>
                        <a:t>(Two Weeks)</a:t>
                      </a:r>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8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700" b="0" i="0" u="none" strike="noStrike" dirty="0" smtClean="0">
                          <a:effectLst/>
                          <a:latin typeface="Arial"/>
                        </a:rPr>
                        <a:t>Iteration 1 (Four Weeks)</a:t>
                      </a:r>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0" i="0" u="none" strike="noStrike" dirty="0" smtClean="0">
                          <a:effectLst/>
                          <a:latin typeface="Arial"/>
                        </a:rPr>
                        <a:t>Iteration 2 (Four Weeks)</a:t>
                      </a:r>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0" i="0" u="none" strike="noStrike" dirty="0" smtClean="0">
                          <a:effectLst/>
                          <a:latin typeface="Arial"/>
                        </a:rPr>
                        <a:t>Iteration 3 (Four Weeks)</a:t>
                      </a:r>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700" b="0" i="0" u="none" strike="noStrike" dirty="0" smtClean="0">
                          <a:effectLst/>
                          <a:latin typeface="Arial"/>
                        </a:rPr>
                        <a:t>Iteration 4 </a:t>
                      </a:r>
                    </a:p>
                    <a:p>
                      <a:pPr algn="ctr" fontAlgn="b"/>
                      <a:r>
                        <a:rPr lang="en-US" sz="700" b="0" i="0" u="none" strike="noStrike" dirty="0" smtClean="0">
                          <a:effectLst/>
                          <a:latin typeface="Arial"/>
                        </a:rPr>
                        <a:t>(Two Weeks)</a:t>
                      </a:r>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8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066">
                <a:tc>
                  <a:txBody>
                    <a:bodyPr/>
                    <a:lstStyle/>
                    <a:p>
                      <a:pPr marL="61913" marR="0" lvl="2" indent="0" algn="l" defTabSz="914400" rtl="0" eaLnBrk="1" fontAlgn="b"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Solution Architecting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066">
                <a:tc>
                  <a:txBody>
                    <a:bodyPr/>
                    <a:lstStyle/>
                    <a:p>
                      <a:pPr marL="61913" marR="0" lvl="2" indent="0" algn="l" defTabSz="914400" rtl="0" eaLnBrk="1" fontAlgn="b"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High Level Design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066">
                <a:tc>
                  <a:txBody>
                    <a:bodyPr/>
                    <a:lstStyle/>
                    <a:p>
                      <a:pPr marL="61913" marR="0" lvl="2" indent="0" algn="l" defTabSz="914400" rtl="0" eaLnBrk="1" fontAlgn="b"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UI Mockup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7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066">
                <a:tc>
                  <a:txBody>
                    <a:bodyPr/>
                    <a:lstStyle/>
                    <a:p>
                      <a:pPr marL="61913" indent="0" algn="l" fontAlgn="b"/>
                      <a:r>
                        <a:rPr lang="en-US" sz="800" b="0" i="0" u="none" strike="noStrike" dirty="0" smtClean="0">
                          <a:effectLst/>
                          <a:latin typeface="Arial" pitchFamily="34" charset="0"/>
                          <a:cs typeface="Arial" pitchFamily="34" charset="0"/>
                        </a:rPr>
                        <a:t>Product Backlog Preparation</a:t>
                      </a:r>
                      <a:endParaRPr lang="en-US" sz="800" b="0" i="0" u="none" strike="noStrike" dirty="0">
                        <a:effectLst/>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28066">
                <a:tc>
                  <a:txBody>
                    <a:bodyPr/>
                    <a:lstStyle/>
                    <a:p>
                      <a:pPr marL="61913" indent="0" algn="l" fontAlgn="b"/>
                      <a:r>
                        <a:rPr lang="en-US" sz="800" b="0" i="0" u="none" strike="noStrike" dirty="0" smtClean="0">
                          <a:effectLst/>
                          <a:latin typeface="Arial" pitchFamily="34" charset="0"/>
                          <a:cs typeface="Arial" pitchFamily="34" charset="0"/>
                        </a:rPr>
                        <a:t>Detailed Design</a:t>
                      </a:r>
                      <a:endParaRPr lang="en-US" sz="800" b="0" i="0" u="none" strike="noStrike" dirty="0">
                        <a:effectLst/>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dirty="0">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6132">
                <a:tc>
                  <a:txBody>
                    <a:bodyPr/>
                    <a:lstStyle/>
                    <a:p>
                      <a:pPr marL="61913" indent="0" algn="l" fontAlgn="b"/>
                      <a:r>
                        <a:rPr lang="en-US" sz="800" b="0" i="0" u="none" strike="noStrike" dirty="0" smtClean="0">
                          <a:effectLst/>
                          <a:latin typeface="Arial" pitchFamily="34" charset="0"/>
                          <a:cs typeface="Arial" pitchFamily="34" charset="0"/>
                        </a:rPr>
                        <a:t>Implementation (Coding &amp; Unit Testing)</a:t>
                      </a:r>
                      <a:endParaRPr lang="en-US" sz="800" b="0" i="0" u="none" strike="noStrike" dirty="0">
                        <a:effectLst/>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28066">
                <a:tc>
                  <a:txBody>
                    <a:bodyPr/>
                    <a:lstStyle/>
                    <a:p>
                      <a:pPr marL="61913" indent="0" algn="l" fontAlgn="b"/>
                      <a:r>
                        <a:rPr lang="en-US" sz="800" b="0" i="0" u="none" strike="noStrike" dirty="0" smtClean="0">
                          <a:effectLst/>
                          <a:latin typeface="Arial" pitchFamily="34" charset="0"/>
                          <a:cs typeface="Arial" pitchFamily="34" charset="0"/>
                        </a:rPr>
                        <a:t>Verification</a:t>
                      </a:r>
                      <a:endParaRPr lang="en-US" sz="800" b="0" i="0" u="none" strike="noStrike" dirty="0">
                        <a:effectLst/>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endParaRPr lang="en-US" sz="7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28066">
                <a:tc>
                  <a:txBody>
                    <a:bodyPr/>
                    <a:lstStyle/>
                    <a:p>
                      <a:pPr marL="61913" indent="0" algn="l" fontAlgn="b"/>
                      <a:r>
                        <a:rPr lang="en-US" sz="800" b="0" i="0" u="none" strike="noStrike" dirty="0" smtClean="0">
                          <a:effectLst/>
                          <a:latin typeface="Arial" pitchFamily="34" charset="0"/>
                          <a:cs typeface="Arial" pitchFamily="34" charset="0"/>
                        </a:rPr>
                        <a:t>System / Integration Testing</a:t>
                      </a:r>
                      <a:endParaRPr lang="en-US" sz="800" b="0" i="0" u="none" strike="noStrike" dirty="0">
                        <a:effectLst/>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28066">
                <a:tc>
                  <a:txBody>
                    <a:bodyPr/>
                    <a:lstStyle/>
                    <a:p>
                      <a:pPr marL="61913" indent="0" algn="l" fontAlgn="b"/>
                      <a:r>
                        <a:rPr lang="en-US" sz="800" b="0" i="0" u="none" strike="noStrike" dirty="0" smtClean="0">
                          <a:effectLst/>
                          <a:latin typeface="Arial" pitchFamily="34" charset="0"/>
                          <a:cs typeface="Arial" pitchFamily="34" charset="0"/>
                        </a:rPr>
                        <a:t>User Acceptance</a:t>
                      </a:r>
                      <a:r>
                        <a:rPr lang="en-US" sz="800" b="0" i="0" u="none" strike="noStrike" baseline="0" dirty="0" smtClean="0">
                          <a:effectLst/>
                          <a:latin typeface="Arial" pitchFamily="34" charset="0"/>
                          <a:cs typeface="Arial" pitchFamily="34" charset="0"/>
                        </a:rPr>
                        <a:t> Testing</a:t>
                      </a:r>
                      <a:endParaRPr lang="en-US" sz="800" b="0" i="0" u="none" strike="noStrike" dirty="0">
                        <a:effectLst/>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6" name="Title 5"/>
          <p:cNvSpPr>
            <a:spLocks noGrp="1"/>
          </p:cNvSpPr>
          <p:nvPr>
            <p:ph type="title"/>
          </p:nvPr>
        </p:nvSpPr>
        <p:spPr>
          <a:xfrm>
            <a:off x="0" y="260648"/>
            <a:ext cx="8229305" cy="760652"/>
          </a:xfrm>
        </p:spPr>
        <p:txBody>
          <a:bodyPr/>
          <a:lstStyle/>
          <a:p>
            <a:pPr algn="l"/>
            <a:r>
              <a:rPr lang="en-US" sz="4000" b="1" dirty="0" smtClean="0"/>
              <a:t> Our </a:t>
            </a:r>
            <a:r>
              <a:rPr lang="en-US" sz="4000" b="1" dirty="0" smtClean="0"/>
              <a:t>Development Methodology</a:t>
            </a:r>
            <a:endParaRPr lang="en-US" sz="4000" b="1" dirty="0"/>
          </a:p>
        </p:txBody>
      </p:sp>
    </p:spTree>
    <p:extLst>
      <p:ext uri="{BB962C8B-B14F-4D97-AF65-F5344CB8AC3E}">
        <p14:creationId xmlns:p14="http://schemas.microsoft.com/office/powerpoint/2010/main" val="4109763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28600" y="3660265"/>
            <a:ext cx="5791200" cy="266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1" fontAlgn="base" hangingPunct="1">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1" fontAlgn="base" hangingPunct="1">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1" fontAlgn="base" hangingPunct="1">
              <a:spcBef>
                <a:spcPts val="400"/>
              </a:spcBef>
              <a:spcAft>
                <a:spcPct val="0"/>
              </a:spcAft>
              <a:buClr>
                <a:srgbClr val="8B232E"/>
              </a:buClr>
              <a:buSzPct val="70000"/>
              <a:buFont typeface="Wingdings" pitchFamily="2" charset="2"/>
              <a:buChar char=""/>
              <a:defRPr kern="1200">
                <a:solidFill>
                  <a:schemeClr val="tx1"/>
                </a:solidFill>
                <a:latin typeface="+mn-lt"/>
                <a:ea typeface="+mn-ea"/>
                <a:cs typeface="+mn-cs"/>
              </a:defRPr>
            </a:lvl4pPr>
            <a:lvl5pPr marL="1371600" indent="-228600" algn="l" rtl="0" eaLnBrk="1" fontAlgn="base" hangingPunct="1">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chemeClr val="tx1">
                  <a:lumMod val="65000"/>
                  <a:lumOff val="35000"/>
                </a:schemeClr>
              </a:buClr>
              <a:buNone/>
            </a:pPr>
            <a:r>
              <a:rPr lang="en-US" sz="2000" dirty="0" smtClean="0"/>
              <a:t>Build Management</a:t>
            </a:r>
          </a:p>
          <a:p>
            <a:pPr lvl="1">
              <a:buClr>
                <a:srgbClr val="7030A0"/>
              </a:buClr>
            </a:pPr>
            <a:r>
              <a:rPr lang="en-US" sz="1800" dirty="0" smtClean="0">
                <a:solidFill>
                  <a:schemeClr val="tx1"/>
                </a:solidFill>
              </a:rPr>
              <a:t>Builds are tagged with unique </a:t>
            </a:r>
            <a:r>
              <a:rPr lang="en-US" sz="1800" dirty="0" smtClean="0">
                <a:solidFill>
                  <a:schemeClr val="tx1"/>
                </a:solidFill>
              </a:rPr>
              <a:t>numbers  </a:t>
            </a:r>
            <a:r>
              <a:rPr lang="en-US" sz="1800" dirty="0" smtClean="0">
                <a:solidFill>
                  <a:schemeClr val="tx1"/>
                </a:solidFill>
              </a:rPr>
              <a:t>automated and triggered by Continuous Integration tools </a:t>
            </a:r>
          </a:p>
          <a:p>
            <a:pPr lvl="1">
              <a:buClr>
                <a:srgbClr val="7030A0"/>
              </a:buClr>
            </a:pPr>
            <a:r>
              <a:rPr lang="en-US" sz="1800" dirty="0" smtClean="0">
                <a:solidFill>
                  <a:schemeClr val="tx1"/>
                </a:solidFill>
              </a:rPr>
              <a:t>Code Review, code profiling and coverage analysis is performed </a:t>
            </a:r>
          </a:p>
          <a:p>
            <a:pPr lvl="1">
              <a:buClr>
                <a:srgbClr val="7030A0"/>
              </a:buClr>
            </a:pPr>
            <a:r>
              <a:rPr lang="en-US" sz="1800" dirty="0" smtClean="0">
                <a:solidFill>
                  <a:schemeClr val="tx1"/>
                </a:solidFill>
              </a:rPr>
              <a:t>Code documentation with </a:t>
            </a:r>
            <a:r>
              <a:rPr lang="en-US" sz="1800" dirty="0" err="1" smtClean="0">
                <a:solidFill>
                  <a:schemeClr val="tx1"/>
                </a:solidFill>
              </a:rPr>
              <a:t>SandCastle</a:t>
            </a:r>
            <a:endParaRPr lang="en-US" sz="1800" dirty="0" smtClean="0">
              <a:solidFill>
                <a:schemeClr val="tx1"/>
              </a:solidFill>
            </a:endParaRPr>
          </a:p>
          <a:p>
            <a:pPr lvl="1">
              <a:buClr>
                <a:srgbClr val="7030A0"/>
              </a:buClr>
            </a:pPr>
            <a:r>
              <a:rPr lang="en-US" sz="1800" dirty="0" smtClean="0">
                <a:solidFill>
                  <a:schemeClr val="tx1"/>
                </a:solidFill>
              </a:rPr>
              <a:t>Portals and alerts for improved visibility is provided to all stakeholders</a:t>
            </a:r>
          </a:p>
          <a:p>
            <a:pPr lvl="1"/>
            <a:endParaRPr lang="en-US" sz="1200" dirty="0">
              <a:latin typeface="Calibri" pitchFamily="34" charset="0"/>
              <a:cs typeface="Calibri" pitchFamily="34" charset="0"/>
            </a:endParaRPr>
          </a:p>
        </p:txBody>
      </p:sp>
      <p:sp>
        <p:nvSpPr>
          <p:cNvPr id="6" name="Title 5"/>
          <p:cNvSpPr>
            <a:spLocks noGrp="1"/>
          </p:cNvSpPr>
          <p:nvPr>
            <p:ph type="title"/>
          </p:nvPr>
        </p:nvSpPr>
        <p:spPr>
          <a:xfrm>
            <a:off x="2340" y="332656"/>
            <a:ext cx="8229305" cy="648072"/>
          </a:xfrm>
        </p:spPr>
        <p:txBody>
          <a:bodyPr/>
          <a:lstStyle/>
          <a:p>
            <a:pPr algn="l"/>
            <a:r>
              <a:rPr lang="en-US" sz="4000" b="1" dirty="0" smtClean="0"/>
              <a:t> Source </a:t>
            </a:r>
            <a:r>
              <a:rPr lang="en-US" sz="4000" b="1" dirty="0" smtClean="0"/>
              <a:t>Code &amp; Build Management</a:t>
            </a:r>
            <a:endParaRPr lang="en-US" sz="4000" b="1" dirty="0"/>
          </a:p>
        </p:txBody>
      </p:sp>
      <p:sp>
        <p:nvSpPr>
          <p:cNvPr id="8" name="Content Placeholder 2"/>
          <p:cNvSpPr txBox="1">
            <a:spLocks/>
          </p:cNvSpPr>
          <p:nvPr/>
        </p:nvSpPr>
        <p:spPr bwMode="auto">
          <a:xfrm>
            <a:off x="5940152" y="1340768"/>
            <a:ext cx="2952328" cy="506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1" fontAlgn="base" hangingPunct="1">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1" fontAlgn="base" hangingPunct="1">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1" fontAlgn="base" hangingPunct="1">
              <a:spcBef>
                <a:spcPts val="400"/>
              </a:spcBef>
              <a:spcAft>
                <a:spcPct val="0"/>
              </a:spcAft>
              <a:buClr>
                <a:srgbClr val="8B232E"/>
              </a:buClr>
              <a:buSzPct val="70000"/>
              <a:buFont typeface="Wingdings" pitchFamily="2" charset="2"/>
              <a:buChar char=""/>
              <a:defRPr kern="1200">
                <a:solidFill>
                  <a:schemeClr val="tx1"/>
                </a:solidFill>
                <a:latin typeface="+mn-lt"/>
                <a:ea typeface="+mn-ea"/>
                <a:cs typeface="+mn-cs"/>
              </a:defRPr>
            </a:lvl4pPr>
            <a:lvl5pPr marL="1371600" indent="-228600" algn="l" rtl="0" eaLnBrk="1" fontAlgn="base" hangingPunct="1">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chemeClr val="tx1">
                  <a:lumMod val="65000"/>
                  <a:lumOff val="35000"/>
                </a:schemeClr>
              </a:buClr>
              <a:buNone/>
            </a:pPr>
            <a:r>
              <a:rPr lang="en-US" sz="2000" dirty="0" smtClean="0"/>
              <a:t>    Source Code Version Management</a:t>
            </a:r>
          </a:p>
          <a:p>
            <a:pPr>
              <a:buClr>
                <a:srgbClr val="7030A0"/>
              </a:buClr>
            </a:pPr>
            <a:r>
              <a:rPr lang="en-US" sz="1800" dirty="0" smtClean="0">
                <a:solidFill>
                  <a:schemeClr val="tx1"/>
                </a:solidFill>
              </a:rPr>
              <a:t>Use of Sub Version (SVN) for source code management.</a:t>
            </a:r>
          </a:p>
          <a:p>
            <a:pPr>
              <a:buClr>
                <a:srgbClr val="7030A0"/>
              </a:buClr>
            </a:pPr>
            <a:r>
              <a:rPr lang="en-US" sz="1800" dirty="0" smtClean="0">
                <a:solidFill>
                  <a:schemeClr val="tx1"/>
                </a:solidFill>
              </a:rPr>
              <a:t>Code changes are checked in daily to the SVN project. </a:t>
            </a:r>
          </a:p>
          <a:p>
            <a:pPr>
              <a:buClr>
                <a:srgbClr val="7030A0"/>
              </a:buClr>
            </a:pPr>
            <a:r>
              <a:rPr lang="en-US" sz="1800" dirty="0" smtClean="0">
                <a:solidFill>
                  <a:schemeClr val="tx1"/>
                </a:solidFill>
              </a:rPr>
              <a:t>The SVN server is hosted with secure public URL and backed up regularly.</a:t>
            </a:r>
          </a:p>
          <a:p>
            <a:pPr>
              <a:buClr>
                <a:srgbClr val="7030A0"/>
              </a:buClr>
            </a:pPr>
            <a:r>
              <a:rPr lang="en-US" sz="1800" dirty="0" smtClean="0">
                <a:solidFill>
                  <a:schemeClr val="tx1"/>
                </a:solidFill>
              </a:rPr>
              <a:t>Access is extended to onsite team/ customers as needed.</a:t>
            </a:r>
          </a:p>
        </p:txBody>
      </p:sp>
      <p:pic>
        <p:nvPicPr>
          <p:cNvPr id="9" name="Picture 8" descr="CI_Detailed.png"/>
          <p:cNvPicPr>
            <a:picLocks noChangeAspect="1"/>
          </p:cNvPicPr>
          <p:nvPr/>
        </p:nvPicPr>
        <p:blipFill>
          <a:blip r:embed="rId3" cstate="print"/>
          <a:srcRect r="26667"/>
          <a:stretch>
            <a:fillRect/>
          </a:stretch>
        </p:blipFill>
        <p:spPr>
          <a:xfrm>
            <a:off x="152401" y="1219202"/>
            <a:ext cx="4995663" cy="2441063"/>
          </a:xfrm>
          <a:prstGeom prst="rect">
            <a:avLst/>
          </a:prstGeom>
        </p:spPr>
      </p:pic>
    </p:spTree>
    <p:extLst>
      <p:ext uri="{BB962C8B-B14F-4D97-AF65-F5344CB8AC3E}">
        <p14:creationId xmlns:p14="http://schemas.microsoft.com/office/powerpoint/2010/main" val="3916464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E-commerce Applications</a:t>
            </a:r>
            <a:endParaRPr lang="en-US" dirty="0"/>
          </a:p>
        </p:txBody>
      </p:sp>
      <p:sp>
        <p:nvSpPr>
          <p:cNvPr id="5" name="TextBox 4"/>
          <p:cNvSpPr txBox="1"/>
          <p:nvPr/>
        </p:nvSpPr>
        <p:spPr>
          <a:xfrm>
            <a:off x="2731499" y="2924944"/>
            <a:ext cx="3733800" cy="707886"/>
          </a:xfrm>
          <a:prstGeom prst="rect">
            <a:avLst/>
          </a:prstGeom>
          <a:noFill/>
        </p:spPr>
        <p:txBody>
          <a:bodyPr wrap="square" rtlCol="0">
            <a:spAutoFit/>
          </a:bodyPr>
          <a:lstStyle/>
          <a:p>
            <a:pPr algn="ctr"/>
            <a:r>
              <a:rPr lang="en-US" sz="4000" b="1" dirty="0" smtClean="0">
                <a:solidFill>
                  <a:srgbClr val="5F659B"/>
                </a:solidFill>
              </a:rPr>
              <a:t>Case Studies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95400"/>
            <a:ext cx="5562600" cy="5109999"/>
          </a:xfrm>
          <a:prstGeom prst="rect">
            <a:avLst/>
          </a:prstGeom>
        </p:spPr>
      </p:pic>
      <p:sp>
        <p:nvSpPr>
          <p:cNvPr id="3" name="Title 2"/>
          <p:cNvSpPr txBox="1">
            <a:spLocks/>
          </p:cNvSpPr>
          <p:nvPr/>
        </p:nvSpPr>
        <p:spPr>
          <a:xfrm>
            <a:off x="0" y="260648"/>
            <a:ext cx="9144000" cy="936104"/>
          </a:xfrm>
          <a:prstGeom prst="rect">
            <a:avLst/>
          </a:prstGeom>
        </p:spPr>
        <p:txBody>
          <a:bodyPr vert="horz" lIns="68580" tIns="34290" rIns="68580" bIns="34290" rtlCol="0" anchor="ctr">
            <a:noAutofit/>
          </a:bodyPr>
          <a:lstStyle>
            <a:defPPr>
              <a:defRPr lang="en-US"/>
            </a:defPPr>
            <a:lvl1pPr marL="914400" lvl="0" indent="-914400" fontAlgn="base">
              <a:lnSpc>
                <a:spcPct val="90000"/>
              </a:lnSpc>
              <a:spcBef>
                <a:spcPct val="0"/>
              </a:spcBef>
              <a:spcAft>
                <a:spcPct val="0"/>
              </a:spcAft>
              <a:buNone/>
              <a:defRPr sz="3000" b="1">
                <a:solidFill>
                  <a:srgbClr val="C00000"/>
                </a:solidFill>
                <a:ea typeface="+mj-ea"/>
                <a:cs typeface="+mj-cs"/>
              </a:defRPr>
            </a:lvl1pPr>
          </a:lstStyle>
          <a:p>
            <a:pPr marL="75748" algn="ctr">
              <a:lnSpc>
                <a:spcPct val="100000"/>
              </a:lnSpc>
            </a:pPr>
            <a:r>
              <a:rPr lang="en-US" sz="3200" cap="all" dirty="0" smtClean="0">
                <a:solidFill>
                  <a:schemeClr val="tx1"/>
                </a:solidFill>
                <a:latin typeface="+mj-lt"/>
              </a:rPr>
              <a:t>Application Development and Support</a:t>
            </a:r>
            <a:endParaRPr lang="en-US" sz="3200" cap="all" dirty="0">
              <a:solidFill>
                <a:schemeClr val="tx1"/>
              </a:solidFill>
              <a:latin typeface="+mj-lt"/>
            </a:endParaRPr>
          </a:p>
        </p:txBody>
      </p:sp>
    </p:spTree>
    <p:extLst>
      <p:ext uri="{BB962C8B-B14F-4D97-AF65-F5344CB8AC3E}">
        <p14:creationId xmlns:p14="http://schemas.microsoft.com/office/powerpoint/2010/main" val="2818771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20688"/>
            <a:ext cx="8568952" cy="3139321"/>
          </a:xfrm>
          <a:prstGeom prst="rect">
            <a:avLst/>
          </a:prstGeom>
        </p:spPr>
        <p:txBody>
          <a:bodyPr wrap="square">
            <a:spAutoFit/>
          </a:bodyPr>
          <a:lstStyle/>
          <a:p>
            <a:r>
              <a:rPr lang="en-US" dirty="0">
                <a:solidFill>
                  <a:schemeClr val="tx1">
                    <a:lumMod val="95000"/>
                    <a:lumOff val="5000"/>
                  </a:schemeClr>
                </a:solidFill>
                <a:latin typeface="+mn-lt"/>
              </a:rPr>
              <a:t>As a full-stack web development company, we deliver a wide range of custom web solutions for small and big businesses in different domains. With maximum effort and attention to details, we create web apps, </a:t>
            </a:r>
            <a:r>
              <a:rPr lang="en-US" dirty="0" smtClean="0">
                <a:solidFill>
                  <a:schemeClr val="tx1">
                    <a:lumMod val="95000"/>
                    <a:lumOff val="5000"/>
                  </a:schemeClr>
                </a:solidFill>
                <a:latin typeface="+mn-lt"/>
              </a:rPr>
              <a:t>services </a:t>
            </a:r>
            <a:r>
              <a:rPr lang="en-US" dirty="0">
                <a:solidFill>
                  <a:schemeClr val="tx1">
                    <a:lumMod val="95000"/>
                    <a:lumOff val="5000"/>
                  </a:schemeClr>
                </a:solidFill>
                <a:latin typeface="+mn-lt"/>
              </a:rPr>
              <a:t>that accurately answer your expectations and satisfy the specific needs of your company.  </a:t>
            </a:r>
            <a:endParaRPr lang="en-US" dirty="0" smtClean="0">
              <a:solidFill>
                <a:schemeClr val="tx1">
                  <a:lumMod val="95000"/>
                  <a:lumOff val="5000"/>
                </a:schemeClr>
              </a:solidFill>
              <a:latin typeface="+mn-lt"/>
            </a:endParaRPr>
          </a:p>
          <a:p>
            <a:endParaRPr lang="en-US" dirty="0">
              <a:solidFill>
                <a:srgbClr val="3B3C3D"/>
              </a:solidFill>
              <a:latin typeface="+mn-lt"/>
            </a:endParaRPr>
          </a:p>
          <a:p>
            <a:pPr>
              <a:buFont typeface="Arial" panose="020B0604020202020204" pitchFamily="34" charset="0"/>
              <a:buChar char="•"/>
            </a:pPr>
            <a:r>
              <a:rPr lang="en-US" b="1" dirty="0">
                <a:solidFill>
                  <a:srgbClr val="3B3C3D"/>
                </a:solidFill>
                <a:latin typeface="+mn-lt"/>
              </a:rPr>
              <a:t>The back end </a:t>
            </a:r>
            <a:r>
              <a:rPr lang="en-US" dirty="0">
                <a:solidFill>
                  <a:srgbClr val="3B3C3D"/>
                </a:solidFill>
                <a:latin typeface="+mn-lt"/>
              </a:rPr>
              <a:t>and</a:t>
            </a:r>
            <a:r>
              <a:rPr lang="en-US" b="1" dirty="0">
                <a:solidFill>
                  <a:srgbClr val="3B3C3D"/>
                </a:solidFill>
                <a:latin typeface="+mn-lt"/>
              </a:rPr>
              <a:t> the front end</a:t>
            </a:r>
            <a:r>
              <a:rPr lang="en-US" dirty="0">
                <a:solidFill>
                  <a:srgbClr val="3B3C3D"/>
                </a:solidFill>
                <a:latin typeface="+mn-lt"/>
              </a:rPr>
              <a:t> created with the most </a:t>
            </a:r>
            <a:r>
              <a:rPr lang="en-US" b="1" dirty="0">
                <a:solidFill>
                  <a:srgbClr val="3B3C3D"/>
                </a:solidFill>
                <a:latin typeface="+mn-lt"/>
              </a:rPr>
              <a:t>reliable</a:t>
            </a:r>
            <a:r>
              <a:rPr lang="en-US" dirty="0">
                <a:solidFill>
                  <a:srgbClr val="3B3C3D"/>
                </a:solidFill>
                <a:latin typeface="+mn-lt"/>
              </a:rPr>
              <a:t> and </a:t>
            </a:r>
            <a:r>
              <a:rPr lang="en-US" b="1" dirty="0">
                <a:solidFill>
                  <a:srgbClr val="3B3C3D"/>
                </a:solidFill>
                <a:latin typeface="+mn-lt"/>
              </a:rPr>
              <a:t>relevant</a:t>
            </a:r>
            <a:r>
              <a:rPr lang="en-US" dirty="0">
                <a:solidFill>
                  <a:srgbClr val="3B3C3D"/>
                </a:solidFill>
                <a:latin typeface="+mn-lt"/>
              </a:rPr>
              <a:t> </a:t>
            </a:r>
            <a:r>
              <a:rPr lang="en-US" b="1" dirty="0">
                <a:solidFill>
                  <a:srgbClr val="3B3C3D"/>
                </a:solidFill>
                <a:latin typeface="+mn-lt"/>
              </a:rPr>
              <a:t>modern techs</a:t>
            </a:r>
            <a:r>
              <a:rPr lang="en-US" dirty="0">
                <a:solidFill>
                  <a:srgbClr val="3B3C3D"/>
                </a:solidFill>
                <a:latin typeface="+mn-lt"/>
              </a:rPr>
              <a:t>.</a:t>
            </a:r>
          </a:p>
          <a:p>
            <a:pPr>
              <a:buFont typeface="Arial" panose="020B0604020202020204" pitchFamily="34" charset="0"/>
              <a:buChar char="•"/>
            </a:pPr>
            <a:r>
              <a:rPr lang="en-US" b="1" dirty="0">
                <a:solidFill>
                  <a:srgbClr val="3B3C3D"/>
                </a:solidFill>
                <a:latin typeface="+mn-lt"/>
              </a:rPr>
              <a:t>Any browser</a:t>
            </a:r>
            <a:r>
              <a:rPr lang="en-US" dirty="0">
                <a:solidFill>
                  <a:srgbClr val="3B3C3D"/>
                </a:solidFill>
                <a:latin typeface="+mn-lt"/>
              </a:rPr>
              <a:t>.</a:t>
            </a:r>
          </a:p>
          <a:p>
            <a:pPr>
              <a:buFont typeface="Arial" panose="020B0604020202020204" pitchFamily="34" charset="0"/>
              <a:buChar char="•"/>
            </a:pPr>
            <a:r>
              <a:rPr lang="en-US" b="1" dirty="0">
                <a:solidFill>
                  <a:srgbClr val="3B3C3D"/>
                </a:solidFill>
                <a:latin typeface="+mn-lt"/>
              </a:rPr>
              <a:t>Any device</a:t>
            </a:r>
            <a:r>
              <a:rPr lang="en-US" dirty="0">
                <a:solidFill>
                  <a:srgbClr val="3B3C3D"/>
                </a:solidFill>
                <a:latin typeface="+mn-lt"/>
              </a:rPr>
              <a:t>.</a:t>
            </a:r>
          </a:p>
          <a:p>
            <a:pPr>
              <a:buFont typeface="Arial" panose="020B0604020202020204" pitchFamily="34" charset="0"/>
              <a:buChar char="•"/>
            </a:pPr>
            <a:r>
              <a:rPr lang="en-US" b="1" dirty="0">
                <a:solidFill>
                  <a:srgbClr val="3B3C3D"/>
                </a:solidFill>
                <a:latin typeface="+mn-lt"/>
              </a:rPr>
              <a:t>Flawless user experience</a:t>
            </a:r>
            <a:r>
              <a:rPr lang="en-US" dirty="0">
                <a:solidFill>
                  <a:srgbClr val="3B3C3D"/>
                </a:solidFill>
                <a:latin typeface="+mn-lt"/>
              </a:rPr>
              <a:t>.</a:t>
            </a:r>
          </a:p>
          <a:p>
            <a:pPr>
              <a:buFont typeface="Arial" panose="020B0604020202020204" pitchFamily="34" charset="0"/>
              <a:buChar char="•"/>
            </a:pPr>
            <a:r>
              <a:rPr lang="en-US" dirty="0">
                <a:solidFill>
                  <a:srgbClr val="3B3C3D"/>
                </a:solidFill>
                <a:latin typeface="+mn-lt"/>
              </a:rPr>
              <a:t>A thought-out architecture - </a:t>
            </a:r>
            <a:r>
              <a:rPr lang="en-US" b="1" dirty="0">
                <a:solidFill>
                  <a:srgbClr val="3B3C3D"/>
                </a:solidFill>
                <a:latin typeface="+mn-lt"/>
              </a:rPr>
              <a:t>cloud-native</a:t>
            </a:r>
            <a:r>
              <a:rPr lang="en-US" dirty="0">
                <a:solidFill>
                  <a:srgbClr val="3B3C3D"/>
                </a:solidFill>
                <a:latin typeface="+mn-lt"/>
              </a:rPr>
              <a:t>, </a:t>
            </a:r>
            <a:r>
              <a:rPr lang="en-US" b="1" dirty="0" err="1">
                <a:solidFill>
                  <a:srgbClr val="3B3C3D"/>
                </a:solidFill>
                <a:latin typeface="+mn-lt"/>
              </a:rPr>
              <a:t>microservices</a:t>
            </a:r>
            <a:r>
              <a:rPr lang="en-US" b="1" dirty="0">
                <a:solidFill>
                  <a:srgbClr val="3B3C3D"/>
                </a:solidFill>
                <a:latin typeface="+mn-lt"/>
              </a:rPr>
              <a:t>-based</a:t>
            </a:r>
            <a:r>
              <a:rPr lang="en-US" dirty="0">
                <a:solidFill>
                  <a:srgbClr val="3B3C3D"/>
                </a:solidFill>
                <a:latin typeface="+mn-lt"/>
              </a:rPr>
              <a:t> or </a:t>
            </a:r>
            <a:r>
              <a:rPr lang="en-US" b="1" dirty="0">
                <a:solidFill>
                  <a:srgbClr val="3B3C3D"/>
                </a:solidFill>
                <a:latin typeface="+mn-lt"/>
              </a:rPr>
              <a:t>reactive approach</a:t>
            </a:r>
            <a:r>
              <a:rPr lang="en-US" dirty="0">
                <a:solidFill>
                  <a:srgbClr val="3B3C3D"/>
                </a:solidFill>
                <a:latin typeface="+mn-lt"/>
              </a:rPr>
              <a:t>.</a:t>
            </a:r>
            <a:endParaRPr lang="en-US" b="0" i="0" dirty="0">
              <a:solidFill>
                <a:srgbClr val="3B3C3D"/>
              </a:solidFill>
              <a:effectLst/>
              <a:latin typeface="+mn-lt"/>
            </a:endParaRPr>
          </a:p>
        </p:txBody>
      </p:sp>
    </p:spTree>
    <p:extLst>
      <p:ext uri="{BB962C8B-B14F-4D97-AF65-F5344CB8AC3E}">
        <p14:creationId xmlns:p14="http://schemas.microsoft.com/office/powerpoint/2010/main" val="1033502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07" y="304254"/>
            <a:ext cx="8229305" cy="711274"/>
          </a:xfrm>
        </p:spPr>
        <p:txBody>
          <a:bodyPr/>
          <a:lstStyle/>
          <a:p>
            <a:pPr algn="l"/>
            <a:r>
              <a:rPr lang="en-IN" sz="4000" b="1" dirty="0"/>
              <a:t>ERP </a:t>
            </a:r>
            <a:r>
              <a:rPr lang="en-IN" sz="4000" b="1" dirty="0" smtClean="0"/>
              <a:t>Development</a:t>
            </a:r>
            <a:r>
              <a:rPr lang="en-IN" sz="4000" b="1" dirty="0"/>
              <a:t/>
            </a:r>
            <a:br>
              <a:rPr lang="en-IN" sz="4000" b="1" dirty="0"/>
            </a:br>
            <a:endParaRPr lang="en-IN" sz="4000" b="1" dirty="0"/>
          </a:p>
        </p:txBody>
      </p:sp>
      <p:sp>
        <p:nvSpPr>
          <p:cNvPr id="3" name="Content Placeholder 2"/>
          <p:cNvSpPr>
            <a:spLocks noGrp="1"/>
          </p:cNvSpPr>
          <p:nvPr>
            <p:ph idx="1"/>
          </p:nvPr>
        </p:nvSpPr>
        <p:spPr>
          <a:xfrm>
            <a:off x="16024" y="1124744"/>
            <a:ext cx="9092480" cy="1224136"/>
          </a:xfrm>
        </p:spPr>
        <p:txBody>
          <a:bodyPr/>
          <a:lstStyle/>
          <a:p>
            <a:pPr>
              <a:spcAft>
                <a:spcPts val="600"/>
              </a:spcAft>
            </a:pPr>
            <a:r>
              <a:rPr lang="en-US" sz="1800" dirty="0"/>
              <a:t>We help organizations by developing customized ERP Solutions </a:t>
            </a:r>
            <a:endParaRPr lang="en-US" sz="1800" dirty="0" smtClean="0"/>
          </a:p>
          <a:p>
            <a:pPr>
              <a:spcAft>
                <a:spcPts val="600"/>
              </a:spcAft>
            </a:pPr>
            <a:r>
              <a:rPr lang="en-US" sz="1800" dirty="0"/>
              <a:t>We have professional and highly skilled ERP software developer to provide you with all kinds of solution and services for ERP software.</a:t>
            </a:r>
          </a:p>
          <a:p>
            <a:endParaRPr lang="en-IN"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318282"/>
            <a:ext cx="7742941" cy="4030017"/>
          </a:xfrm>
          <a:prstGeom prst="rect">
            <a:avLst/>
          </a:prstGeom>
        </p:spPr>
      </p:pic>
    </p:spTree>
    <p:extLst>
      <p:ext uri="{BB962C8B-B14F-4D97-AF65-F5344CB8AC3E}">
        <p14:creationId xmlns:p14="http://schemas.microsoft.com/office/powerpoint/2010/main" val="1337645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ISO 2000-1 Lead Implemen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 2000-1 Lead Implementer</Template>
  <TotalTime>49453</TotalTime>
  <Words>1626</Words>
  <Application>Microsoft Office PowerPoint</Application>
  <PresentationFormat>On-screen Show (4:3)</PresentationFormat>
  <Paragraphs>223</Paragraphs>
  <Slides>24</Slides>
  <Notes>14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ISO 2000-1 Lead Implementer</vt:lpstr>
      <vt:lpstr>Product Development</vt:lpstr>
      <vt:lpstr> About Us</vt:lpstr>
      <vt:lpstr> Our Product Development Model</vt:lpstr>
      <vt:lpstr> Our Development Methodology</vt:lpstr>
      <vt:lpstr> Source Code &amp; Build Management</vt:lpstr>
      <vt:lpstr>Our E-commerce Applications</vt:lpstr>
      <vt:lpstr>PowerPoint Presentation</vt:lpstr>
      <vt:lpstr>PowerPoint Presentation</vt:lpstr>
      <vt:lpstr>ERP Development </vt:lpstr>
      <vt:lpstr>PowerPoint Presentation</vt:lpstr>
      <vt:lpstr> Kaizen Tree</vt:lpstr>
      <vt:lpstr> Kaizen Tree</vt:lpstr>
      <vt:lpstr> My ESq</vt:lpstr>
      <vt:lpstr> Simple Law</vt:lpstr>
      <vt:lpstr> MULESOFT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 Vedika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Vedika</dc:title>
  <dc:subject>Product Development &amp; Re-engineering</dc:subject>
  <dc:creator>Sai Sangineni</dc:creator>
  <cp:keywords>Tech vedika, Product development, application</cp:keywords>
  <cp:lastModifiedBy>LexNimble</cp:lastModifiedBy>
  <cp:revision>398</cp:revision>
  <dcterms:created xsi:type="dcterms:W3CDTF">2011-01-05T11:17:18Z</dcterms:created>
  <dcterms:modified xsi:type="dcterms:W3CDTF">2020-05-27T18:09:12Z</dcterms:modified>
  <cp:category>Software</cp:category>
</cp:coreProperties>
</file>