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4" r:id="rId2"/>
    <p:sldId id="316" r:id="rId3"/>
    <p:sldId id="317" r:id="rId4"/>
    <p:sldId id="309" r:id="rId5"/>
    <p:sldId id="311" r:id="rId6"/>
    <p:sldId id="313" r:id="rId7"/>
    <p:sldId id="314" r:id="rId8"/>
    <p:sldId id="315" r:id="rId9"/>
    <p:sldId id="282" r:id="rId10"/>
    <p:sldId id="308" r:id="rId11"/>
    <p:sldId id="28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86" d="100"/>
          <a:sy n="86" d="100"/>
        </p:scale>
        <p:origin x="-588"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6B17D-ABB6-4D3A-BCE9-9824646F41F7}" type="datetimeFigureOut">
              <a:rPr lang="en-IN" smtClean="0"/>
              <a:pPr/>
              <a:t>26-05-2020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4824E-CDBA-4F52-876F-2002A4519B24}" type="slidenum">
              <a:rPr lang="en-IN" smtClean="0"/>
              <a:pPr/>
              <a:t>‹#›</a:t>
            </a:fld>
            <a:endParaRPr lang="en-IN"/>
          </a:p>
        </p:txBody>
      </p:sp>
    </p:spTree>
    <p:extLst>
      <p:ext uri="{BB962C8B-B14F-4D97-AF65-F5344CB8AC3E}">
        <p14:creationId xmlns:p14="http://schemas.microsoft.com/office/powerpoint/2010/main" val="56196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bwMode="auto">
          <a:xfrm>
            <a:off x="894522" y="4347148"/>
            <a:ext cx="5068957" cy="4122295"/>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bwMode="auto">
          <a:xfrm>
            <a:off x="894522" y="4347148"/>
            <a:ext cx="5068957" cy="4122295"/>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8" y="219063"/>
            <a:ext cx="8229305" cy="1038312"/>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idx="1"/>
          </p:nvPr>
        </p:nvSpPr>
        <p:spPr>
          <a:xfrm>
            <a:off x="457348" y="1428378"/>
            <a:ext cx="8229305" cy="3086994"/>
          </a:xfrm>
          <a:prstGeom prst="rect">
            <a:avLst/>
          </a:prstGeom>
        </p:spPr>
        <p:txBody>
          <a:bodyPr lIns="76197" tIns="38098" rIns="76197" bIns="380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348" y="4684140"/>
            <a:ext cx="2133305" cy="356535"/>
          </a:xfrm>
          <a:prstGeom prst="rect">
            <a:avLst/>
          </a:prstGeom>
          <a:ln/>
        </p:spPr>
        <p:txBody>
          <a:bodyPr lIns="76197" tIns="38098" rIns="76197" bIns="38098"/>
          <a:lstStyle>
            <a:lvl1pPr>
              <a:defRPr/>
            </a:lvl1pPr>
          </a:lstStyle>
          <a:p>
            <a:pPr>
              <a:defRPr/>
            </a:pPr>
            <a:endParaRPr lang="en-US"/>
          </a:p>
        </p:txBody>
      </p:sp>
      <p:sp>
        <p:nvSpPr>
          <p:cNvPr id="5" name="Rectangle 5"/>
          <p:cNvSpPr>
            <a:spLocks noGrp="1" noChangeArrowheads="1"/>
          </p:cNvSpPr>
          <p:nvPr>
            <p:ph type="ftr" sz="quarter" idx="11"/>
          </p:nvPr>
        </p:nvSpPr>
        <p:spPr>
          <a:xfrm>
            <a:off x="3124717" y="4684140"/>
            <a:ext cx="2894567" cy="356535"/>
          </a:xfrm>
          <a:prstGeom prst="rect">
            <a:avLst/>
          </a:prstGeom>
          <a:ln/>
        </p:spPr>
        <p:txBody>
          <a:bodyPr lIns="76197" tIns="38098" rIns="76197" bIns="38098"/>
          <a:lstStyle>
            <a:lvl1pPr>
              <a:defRPr/>
            </a:lvl1pPr>
          </a:lstStyle>
          <a:p>
            <a:pPr>
              <a:defRPr/>
            </a:pPr>
            <a:endParaRPr lang="en-US"/>
          </a:p>
        </p:txBody>
      </p:sp>
      <p:sp>
        <p:nvSpPr>
          <p:cNvPr id="6" name="Rectangle 6"/>
          <p:cNvSpPr>
            <a:spLocks noGrp="1" noChangeArrowheads="1"/>
          </p:cNvSpPr>
          <p:nvPr>
            <p:ph type="sldNum" sz="quarter" idx="12"/>
          </p:nvPr>
        </p:nvSpPr>
        <p:spPr>
          <a:xfrm>
            <a:off x="6553348" y="4684140"/>
            <a:ext cx="2133305" cy="356535"/>
          </a:xfrm>
          <a:prstGeom prst="rect">
            <a:avLst/>
          </a:prstGeom>
          <a:ln/>
        </p:spPr>
        <p:txBody>
          <a:bodyPr lIns="76197" tIns="38098" rIns="76197" bIns="38098"/>
          <a:lstStyle>
            <a:lvl1pPr>
              <a:defRPr/>
            </a:lvl1pPr>
          </a:lstStyle>
          <a:p>
            <a:pPr>
              <a:defRPr/>
            </a:pPr>
            <a:fld id="{C27E98CE-D62A-405E-9EE0-7CC508C259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a:extLst/>
          </p:cNvPr>
          <p:cNvSpPr>
            <a:spLocks noGrp="1"/>
          </p:cNvSpPr>
          <p:nvPr>
            <p:ph type="dt" sz="half" idx="10"/>
          </p:nvPr>
        </p:nvSpPr>
        <p:spPr/>
        <p:txBody>
          <a:bodyPr/>
          <a:lstStyle>
            <a:lvl1pPr>
              <a:defRPr/>
            </a:lvl1pPr>
          </a:lstStyle>
          <a:p>
            <a:pPr>
              <a:defRPr/>
            </a:pPr>
            <a:fld id="{EF356B44-8F26-44CD-BA74-96EE9A5D0199}" type="datetimeFigureOut">
              <a:rPr lang="en-US"/>
              <a:pPr>
                <a:defRPr/>
              </a:pPr>
              <a:t>5/26/2020</a:t>
            </a:fld>
            <a:endParaRPr lang="en-US" dirty="0"/>
          </a:p>
        </p:txBody>
      </p:sp>
      <p:sp>
        <p:nvSpPr>
          <p:cNvPr id="3" name="Footer Placeholder 2">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p:cNvPr>
          <p:cNvSpPr>
            <a:spLocks noGrp="1"/>
          </p:cNvSpPr>
          <p:nvPr>
            <p:ph type="sldNum" sz="quarter" idx="12"/>
          </p:nvPr>
        </p:nvSpPr>
        <p:spPr/>
        <p:txBody>
          <a:bodyPr/>
          <a:lstStyle>
            <a:lvl1pPr>
              <a:defRPr/>
            </a:lvl1pPr>
          </a:lstStyle>
          <a:p>
            <a:pPr>
              <a:defRPr/>
            </a:pPr>
            <a:fld id="{31D42700-8C91-4BEF-A1D1-2D0586910443}" type="slidenum">
              <a:rPr lang="en-US" altLang="en-US"/>
              <a:pPr>
                <a:defRPr/>
              </a:pPr>
              <a:t>‹#›</a:t>
            </a:fld>
            <a:endParaRPr lang="en-US" altLang="en-US"/>
          </a:p>
        </p:txBody>
      </p:sp>
    </p:spTree>
    <p:extLst>
      <p:ext uri="{BB962C8B-B14F-4D97-AF65-F5344CB8AC3E}">
        <p14:creationId xmlns:p14="http://schemas.microsoft.com/office/powerpoint/2010/main" val="1618168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2-1.png"/>
          <p:cNvPicPr>
            <a:picLocks noChangeAspect="1"/>
          </p:cNvPicPr>
          <p:nvPr userDrawn="1"/>
        </p:nvPicPr>
        <p:blipFill>
          <a:blip r:embed="rId6" cstate="print"/>
          <a:stretch>
            <a:fillRect/>
          </a:stretch>
        </p:blipFill>
        <p:spPr>
          <a:xfrm>
            <a:off x="0" y="0"/>
            <a:ext cx="9144000" cy="5143500"/>
          </a:xfrm>
          <a:prstGeom prst="rect">
            <a:avLst/>
          </a:prstGeom>
        </p:spPr>
      </p:pic>
      <p:sp>
        <p:nvSpPr>
          <p:cNvPr id="8" name="TextBox 7"/>
          <p:cNvSpPr txBox="1"/>
          <p:nvPr userDrawn="1"/>
        </p:nvSpPr>
        <p:spPr>
          <a:xfrm>
            <a:off x="3276600" y="4705350"/>
            <a:ext cx="3124200" cy="276999"/>
          </a:xfrm>
          <a:prstGeom prst="rect">
            <a:avLst/>
          </a:prstGeom>
          <a:noFill/>
        </p:spPr>
        <p:txBody>
          <a:bodyPr wrap="square" rtlCol="0">
            <a:spAutoFit/>
          </a:bodyPr>
          <a:lstStyle/>
          <a:p>
            <a:r>
              <a:rPr lang="en-US" sz="1200" b="1" dirty="0" smtClean="0">
                <a:solidFill>
                  <a:schemeClr val="tx1">
                    <a:lumMod val="75000"/>
                    <a:lumOff val="25000"/>
                  </a:schemeClr>
                </a:solidFill>
                <a:latin typeface="Lato" pitchFamily="34" charset="0"/>
              </a:rPr>
              <a:t>www.lexnimble.in |  www.lexnimble.com</a:t>
            </a:r>
            <a:endParaRPr lang="en-US" sz="1200" b="1" dirty="0">
              <a:solidFill>
                <a:schemeClr val="tx1">
                  <a:lumMod val="75000"/>
                  <a:lumOff val="25000"/>
                </a:schemeClr>
              </a:solidFill>
              <a:latin typeface="Lato"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0" y="4781550"/>
            <a:ext cx="3124200" cy="276999"/>
          </a:xfrm>
          <a:prstGeom prst="rect">
            <a:avLst/>
          </a:prstGeom>
          <a:noFill/>
        </p:spPr>
        <p:txBody>
          <a:bodyPr wrap="square" rtlCol="0">
            <a:spAutoFit/>
          </a:bodyPr>
          <a:lstStyle/>
          <a:p>
            <a:r>
              <a:rPr lang="en-US" sz="1200" b="1" dirty="0" smtClean="0">
                <a:solidFill>
                  <a:schemeClr val="bg1"/>
                </a:solidFill>
                <a:latin typeface="Lato" pitchFamily="34" charset="0"/>
              </a:rPr>
              <a:t>www.lexnimble.in |  www.lexnimble.com</a:t>
            </a:r>
            <a:endParaRPr lang="en-US" sz="1200" b="1" dirty="0">
              <a:solidFill>
                <a:schemeClr val="bg1"/>
              </a:solidFill>
              <a:latin typeface="Lato" pitchFamily="34" charset="0"/>
            </a:endParaRPr>
          </a:p>
        </p:txBody>
      </p:sp>
      <p:pic>
        <p:nvPicPr>
          <p:cNvPr id="11" name="Picture 10" descr="template icon.png"/>
          <p:cNvPicPr>
            <a:picLocks noChangeAspect="1"/>
          </p:cNvPicPr>
          <p:nvPr/>
        </p:nvPicPr>
        <p:blipFill>
          <a:blip r:embed="rId2" cstate="print"/>
          <a:stretch>
            <a:fillRect/>
          </a:stretch>
        </p:blipFill>
        <p:spPr>
          <a:xfrm>
            <a:off x="4517136" y="2518410"/>
            <a:ext cx="109728" cy="106680"/>
          </a:xfrm>
          <a:prstGeom prst="rect">
            <a:avLst/>
          </a:prstGeom>
        </p:spPr>
      </p:pic>
      <p:pic>
        <p:nvPicPr>
          <p:cNvPr id="12" name="Picture 11" descr="template icon.png"/>
          <p:cNvPicPr>
            <a:picLocks noChangeAspect="1"/>
          </p:cNvPicPr>
          <p:nvPr/>
        </p:nvPicPr>
        <p:blipFill>
          <a:blip r:embed="rId3" cstate="print"/>
          <a:stretch>
            <a:fillRect/>
          </a:stretch>
        </p:blipFill>
        <p:spPr>
          <a:xfrm>
            <a:off x="5943600" y="4861982"/>
            <a:ext cx="152400" cy="148167"/>
          </a:xfrm>
          <a:prstGeom prst="rect">
            <a:avLst/>
          </a:prstGeom>
        </p:spPr>
      </p:pic>
      <p:pic>
        <p:nvPicPr>
          <p:cNvPr id="17" name="Picture 16" descr="template2-new 2.png"/>
          <p:cNvPicPr>
            <a:picLocks noChangeAspect="1"/>
          </p:cNvPicPr>
          <p:nvPr/>
        </p:nvPicPr>
        <p:blipFill>
          <a:blip r:embed="rId4" cstate="print"/>
          <a:stretch>
            <a:fillRect/>
          </a:stretch>
        </p:blipFill>
        <p:spPr>
          <a:xfrm>
            <a:off x="0" y="0"/>
            <a:ext cx="9144000" cy="5143500"/>
          </a:xfrm>
          <a:prstGeom prst="rect">
            <a:avLst/>
          </a:prstGeom>
        </p:spPr>
      </p:pic>
      <p:pic>
        <p:nvPicPr>
          <p:cNvPr id="18" name="Picture 17" descr="LexNimblesolutions_logo.png"/>
          <p:cNvPicPr>
            <a:picLocks noChangeAspect="1"/>
          </p:cNvPicPr>
          <p:nvPr/>
        </p:nvPicPr>
        <p:blipFill>
          <a:blip r:embed="rId5" cstate="print"/>
          <a:stretch>
            <a:fillRect/>
          </a:stretch>
        </p:blipFill>
        <p:spPr>
          <a:xfrm>
            <a:off x="0" y="514350"/>
            <a:ext cx="1752600" cy="750332"/>
          </a:xfrm>
          <a:prstGeom prst="rect">
            <a:avLst/>
          </a:prstGeom>
        </p:spPr>
      </p:pic>
      <p:pic>
        <p:nvPicPr>
          <p:cNvPr id="19" name="Picture 18" descr="Logo_LexQ.png"/>
          <p:cNvPicPr>
            <a:picLocks noChangeAspect="1"/>
          </p:cNvPicPr>
          <p:nvPr/>
        </p:nvPicPr>
        <p:blipFill>
          <a:blip r:embed="rId6" cstate="print"/>
          <a:stretch>
            <a:fillRect/>
          </a:stretch>
        </p:blipFill>
        <p:spPr>
          <a:xfrm>
            <a:off x="7643445" y="3638550"/>
            <a:ext cx="1432821" cy="838200"/>
          </a:xfrm>
          <a:prstGeom prst="rect">
            <a:avLst/>
          </a:prstGeom>
        </p:spPr>
      </p:pic>
      <p:sp>
        <p:nvSpPr>
          <p:cNvPr id="20" name="TextBox 19"/>
          <p:cNvSpPr txBox="1"/>
          <p:nvPr/>
        </p:nvSpPr>
        <p:spPr>
          <a:xfrm>
            <a:off x="2590800" y="133350"/>
            <a:ext cx="6400800" cy="523220"/>
          </a:xfrm>
          <a:prstGeom prst="rect">
            <a:avLst/>
          </a:prstGeom>
          <a:noFill/>
        </p:spPr>
        <p:txBody>
          <a:bodyPr wrap="square" rtlCol="0">
            <a:spAutoFit/>
          </a:bodyPr>
          <a:lstStyle/>
          <a:p>
            <a:r>
              <a:rPr lang="en-US" sz="2800" dirty="0" smtClean="0">
                <a:solidFill>
                  <a:schemeClr val="bg1"/>
                </a:solidFill>
                <a:ea typeface="ＭＳ Ｐゴシック" charset="-128"/>
              </a:rPr>
              <a:t>Roadmap for Quality Management System   </a:t>
            </a:r>
            <a:endParaRPr lang="en-US" sz="2800" dirty="0">
              <a:solidFill>
                <a:schemeClr val="bg1"/>
              </a:solidFill>
              <a:ea typeface="ＭＳ Ｐゴシック" charset="-128"/>
            </a:endParaRPr>
          </a:p>
        </p:txBody>
      </p:sp>
      <p:sp>
        <p:nvSpPr>
          <p:cNvPr id="24" name="TextBox 23"/>
          <p:cNvSpPr txBox="1"/>
          <p:nvPr/>
        </p:nvSpPr>
        <p:spPr>
          <a:xfrm>
            <a:off x="6019800" y="4705350"/>
            <a:ext cx="3124200" cy="276999"/>
          </a:xfrm>
          <a:prstGeom prst="rect">
            <a:avLst/>
          </a:prstGeom>
          <a:noFill/>
        </p:spPr>
        <p:txBody>
          <a:bodyPr wrap="square" rtlCol="0">
            <a:spAutoFit/>
          </a:bodyPr>
          <a:lstStyle/>
          <a:p>
            <a:r>
              <a:rPr lang="en-US" sz="1200" b="1" dirty="0" smtClean="0">
                <a:solidFill>
                  <a:schemeClr val="bg1"/>
                </a:solidFill>
                <a:latin typeface="Lato" pitchFamily="34" charset="0"/>
              </a:rPr>
              <a:t>www.lexnimble.in |  www.lexnimble.com</a:t>
            </a:r>
            <a:endParaRPr lang="en-US" sz="1200" b="1" dirty="0">
              <a:solidFill>
                <a:schemeClr val="bg1"/>
              </a:solidFill>
              <a:latin typeface="Lat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594" name="Rectangle 2"/>
          <p:cNvSpPr>
            <a:spLocks noGrp="1" noChangeArrowheads="1"/>
          </p:cNvSpPr>
          <p:nvPr>
            <p:ph type="title"/>
          </p:nvPr>
        </p:nvSpPr>
        <p:spPr>
          <a:xfrm>
            <a:off x="228600" y="133350"/>
            <a:ext cx="8229305" cy="609600"/>
          </a:xfrm>
        </p:spPr>
        <p:txBody>
          <a:bodyPr/>
          <a:lstStyle/>
          <a:p>
            <a:pPr algn="l" eaLnBrk="1" hangingPunct="1">
              <a:defRPr/>
            </a:pPr>
            <a:r>
              <a:rPr lang="en-US" sz="2700" dirty="0" smtClean="0"/>
              <a:t>Suggested time lines  </a:t>
            </a:r>
          </a:p>
        </p:txBody>
      </p:sp>
      <p:sp>
        <p:nvSpPr>
          <p:cNvPr id="2670595" name="Rectangle 3"/>
          <p:cNvSpPr>
            <a:spLocks noGrp="1" noChangeArrowheads="1"/>
          </p:cNvSpPr>
          <p:nvPr>
            <p:ph type="body" idx="1"/>
          </p:nvPr>
        </p:nvSpPr>
        <p:spPr>
          <a:xfrm>
            <a:off x="457200" y="819150"/>
            <a:ext cx="8508140" cy="3918538"/>
          </a:xfrm>
        </p:spPr>
        <p:txBody>
          <a:bodyPr/>
          <a:lstStyle/>
          <a:p>
            <a:pPr marL="285739" indent="-285739">
              <a:lnSpc>
                <a:spcPct val="80000"/>
              </a:lnSpc>
              <a:spcAft>
                <a:spcPct val="65000"/>
              </a:spcAft>
              <a:buNone/>
              <a:defRPr/>
            </a:pPr>
            <a:r>
              <a:rPr lang="en-US" sz="1700" dirty="0" smtClean="0"/>
              <a:t>							           </a:t>
            </a:r>
            <a:r>
              <a:rPr lang="en-US" sz="2000" dirty="0" smtClean="0"/>
              <a:t> </a:t>
            </a:r>
            <a:r>
              <a:rPr lang="en-US" sz="2000" u="sng" dirty="0" smtClean="0"/>
              <a:t>End by:</a:t>
            </a:r>
            <a:r>
              <a:rPr lang="en-US" sz="2200" dirty="0" smtClean="0"/>
              <a:t>	</a:t>
            </a:r>
          </a:p>
          <a:p>
            <a:pPr marL="285739" indent="-285739">
              <a:lnSpc>
                <a:spcPct val="80000"/>
              </a:lnSpc>
              <a:spcAft>
                <a:spcPct val="65000"/>
              </a:spcAft>
              <a:defRPr/>
            </a:pPr>
            <a:r>
              <a:rPr lang="en-US" sz="2200" dirty="0" smtClean="0"/>
              <a:t>Internal Audit  1 &amp; Management Review Meeting 1 Week 13 </a:t>
            </a:r>
          </a:p>
          <a:p>
            <a:pPr marL="285739" indent="-285739">
              <a:lnSpc>
                <a:spcPct val="80000"/>
              </a:lnSpc>
              <a:spcAft>
                <a:spcPct val="65000"/>
              </a:spcAft>
              <a:defRPr/>
            </a:pPr>
            <a:r>
              <a:rPr lang="en-US" sz="2200" dirty="0" smtClean="0"/>
              <a:t>Observation closing		                                      Week15</a:t>
            </a:r>
          </a:p>
          <a:p>
            <a:pPr marL="285739" indent="-285739">
              <a:lnSpc>
                <a:spcPct val="80000"/>
              </a:lnSpc>
              <a:spcAft>
                <a:spcPct val="65000"/>
              </a:spcAft>
              <a:defRPr/>
            </a:pPr>
            <a:r>
              <a:rPr lang="en-US" sz="2200" dirty="0" smtClean="0"/>
              <a:t>Internal Audit  2 &amp; Management Review Meeting 2 Week 17</a:t>
            </a:r>
          </a:p>
          <a:p>
            <a:pPr marL="285739" indent="-285739">
              <a:lnSpc>
                <a:spcPct val="80000"/>
              </a:lnSpc>
              <a:spcAft>
                <a:spcPct val="65000"/>
              </a:spcAft>
              <a:defRPr/>
            </a:pPr>
            <a:r>
              <a:rPr lang="en-US" sz="2200" dirty="0" smtClean="0"/>
              <a:t>Stage 1 Audit                                                                    Week20</a:t>
            </a:r>
          </a:p>
          <a:p>
            <a:pPr marL="285739" indent="-285739">
              <a:lnSpc>
                <a:spcPct val="80000"/>
              </a:lnSpc>
              <a:spcAft>
                <a:spcPct val="65000"/>
              </a:spcAft>
              <a:defRPr/>
            </a:pPr>
            <a:r>
              <a:rPr lang="en-US" sz="2200" dirty="0" smtClean="0"/>
              <a:t>Stage 2 Audit ( Certification Audit)                               Week 22       							</a:t>
            </a:r>
          </a:p>
          <a:p>
            <a:pPr marL="285739" indent="-285739">
              <a:lnSpc>
                <a:spcPct val="80000"/>
              </a:lnSpc>
              <a:spcAft>
                <a:spcPct val="65000"/>
              </a:spcAft>
              <a:buNone/>
              <a:defRPr/>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62150"/>
            <a:ext cx="8229305" cy="1257822"/>
          </a:xfrm>
        </p:spPr>
        <p:txBody>
          <a:bodyPr/>
          <a:lstStyle/>
          <a:p>
            <a:pPr algn="ctr">
              <a:buFontTx/>
              <a:buNone/>
              <a:defRPr/>
            </a:pPr>
            <a:endParaRPr lang="en-US" dirty="0" smtClean="0">
              <a:ea typeface="ＭＳ Ｐゴシック" charset="-128"/>
            </a:endParaRPr>
          </a:p>
          <a:p>
            <a:pPr algn="ctr">
              <a:buFontTx/>
              <a:buNone/>
              <a:defRPr/>
            </a:pPr>
            <a:r>
              <a:rPr lang="en-US" b="1" dirty="0" smtClean="0">
                <a:ea typeface="ＭＳ Ｐゴシック" charset="-128"/>
              </a:rPr>
              <a:t>Thank You!!</a:t>
            </a:r>
          </a:p>
          <a:p>
            <a:pPr algn="ctr">
              <a:buFontTx/>
              <a:buNone/>
              <a:defRPr/>
            </a:pPr>
            <a:r>
              <a:rPr lang="en-US" dirty="0" smtClean="0">
                <a:ea typeface="ＭＳ Ｐゴシック" charset="-128"/>
              </a:rPr>
              <a:t>				</a:t>
            </a:r>
          </a:p>
          <a:p>
            <a:pPr algn="ctr">
              <a:buFontTx/>
              <a:buNone/>
              <a:defRPr/>
            </a:pPr>
            <a:r>
              <a:rPr lang="en-US" dirty="0" smtClean="0">
                <a:ea typeface="ＭＳ Ｐゴシック" charset="-128"/>
              </a:rPr>
              <a:t>					</a:t>
            </a:r>
            <a:endParaRPr lang="en-US" sz="2300" dirty="0" smtClean="0">
              <a:ea typeface="ＭＳ Ｐゴシック" charset="-128"/>
            </a:endParaRPr>
          </a:p>
        </p:txBody>
      </p:sp>
      <p:sp>
        <p:nvSpPr>
          <p:cNvPr id="4" name="Content Placeholder 2"/>
          <p:cNvSpPr txBox="1">
            <a:spLocks/>
          </p:cNvSpPr>
          <p:nvPr/>
        </p:nvSpPr>
        <p:spPr>
          <a:xfrm>
            <a:off x="574340" y="2800350"/>
            <a:ext cx="8229305" cy="2216134"/>
          </a:xfrm>
          <a:prstGeom prst="rect">
            <a:avLst/>
          </a:prstGeom>
        </p:spPr>
        <p:txBody>
          <a:bodyPr lIns="76197" tIns="38098" rIns="76197" bIns="3809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mn-cs"/>
              </a:rPr>
              <a:t>					</a:t>
            </a:r>
            <a:endParaRPr kumimoji="0" lang="en-US" sz="23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
        <p:nvSpPr>
          <p:cNvPr id="5" name="Rectangle 2"/>
          <p:cNvSpPr txBox="1">
            <a:spLocks noChangeArrowheads="1"/>
          </p:cNvSpPr>
          <p:nvPr/>
        </p:nvSpPr>
        <p:spPr>
          <a:xfrm>
            <a:off x="685800" y="4171950"/>
            <a:ext cx="7086600" cy="533400"/>
          </a:xfrm>
          <a:prstGeom prst="rect">
            <a:avLst/>
          </a:prstGeom>
        </p:spPr>
        <p:txBody>
          <a:bodyPr lIns="76197" tIns="38098" rIns="76197" bIns="38098" rtlCol="0">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For any clarifications/support/information </a:t>
            </a:r>
            <a:b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contact: </a:t>
            </a:r>
            <a:r>
              <a:rPr lang="en-US" sz="2000" b="1" u="sng" dirty="0" smtClean="0">
                <a:solidFill>
                  <a:srgbClr val="0033CC"/>
                </a:solidFill>
                <a:effectLst>
                  <a:outerShdw blurRad="38100" dist="38100" dir="2700000" algn="tl">
                    <a:srgbClr val="000000">
                      <a:alpha val="43137"/>
                    </a:srgbClr>
                  </a:outerShdw>
                </a:effectLst>
                <a:latin typeface="+mj-lt"/>
                <a:ea typeface="+mj-ea"/>
                <a:cs typeface="+mj-cs"/>
              </a:rPr>
              <a:t>admin@lexq.us</a:t>
            </a:r>
            <a:endParaRPr kumimoji="0" lang="en-US" sz="2000" b="1" i="0" u="sng" strike="noStrike" kern="120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 y="209550"/>
            <a:ext cx="8229305" cy="600087"/>
          </a:xfrm>
        </p:spPr>
        <p:txBody>
          <a:bodyPr/>
          <a:lstStyle/>
          <a:p>
            <a:pPr algn="l"/>
            <a:r>
              <a:rPr lang="en-US" b="1" dirty="0"/>
              <a:t>ISO 9001 Implementation Process</a:t>
            </a:r>
            <a:r>
              <a:rPr lang="en-US" b="1" i="1" dirty="0"/>
              <a:t/>
            </a:r>
            <a:br>
              <a:rPr lang="en-US" b="1" i="1" dirty="0"/>
            </a:br>
            <a:endParaRPr lang="en-US" dirty="0"/>
          </a:p>
        </p:txBody>
      </p:sp>
      <p:sp>
        <p:nvSpPr>
          <p:cNvPr id="3" name="Content Placeholder 2"/>
          <p:cNvSpPr>
            <a:spLocks noGrp="1"/>
          </p:cNvSpPr>
          <p:nvPr>
            <p:ph idx="1"/>
          </p:nvPr>
        </p:nvSpPr>
        <p:spPr>
          <a:xfrm>
            <a:off x="457348" y="809637"/>
            <a:ext cx="8229305" cy="3705735"/>
          </a:xfrm>
        </p:spPr>
        <p:txBody>
          <a:bodyPr/>
          <a:lstStyle/>
          <a:p>
            <a:r>
              <a:rPr lang="en-US" sz="2000" dirty="0" smtClean="0"/>
              <a:t>Depending </a:t>
            </a:r>
            <a:r>
              <a:rPr lang="en-US" sz="2000" dirty="0"/>
              <a:t>on the size and scope of your organization, setting up &amp; implementing the Quality Management Standard, ISO 9001 certification process, and ISO 9001 registration can take anywhere from 3 months to 12 months. Listed below are the steps that our ISO 9001 consultants will follow in order to prepare your organization for successful ISO registration:</a:t>
            </a:r>
          </a:p>
          <a:p>
            <a:r>
              <a:rPr lang="en-US" sz="2000" dirty="0"/>
              <a:t>Core management team training,</a:t>
            </a:r>
          </a:p>
          <a:p>
            <a:r>
              <a:rPr lang="en-US" sz="2000" dirty="0"/>
              <a:t>Manual preparation – define scope, policy and interaction of business processes,</a:t>
            </a:r>
          </a:p>
          <a:p>
            <a:r>
              <a:rPr lang="en-US" sz="2000" dirty="0"/>
              <a:t>Defining context of the organization,</a:t>
            </a:r>
          </a:p>
          <a:p>
            <a:r>
              <a:rPr lang="en-US" sz="2000" dirty="0"/>
              <a:t>Conducting risk assessment</a:t>
            </a:r>
            <a:r>
              <a:rPr lang="en-US" sz="2000" dirty="0" smtClean="0"/>
              <a:t>,</a:t>
            </a:r>
            <a:endParaRPr lang="en-US" sz="2000" dirty="0"/>
          </a:p>
          <a:p>
            <a:endParaRPr lang="en-US" dirty="0"/>
          </a:p>
        </p:txBody>
      </p:sp>
    </p:spTree>
    <p:extLst>
      <p:ext uri="{BB962C8B-B14F-4D97-AF65-F5344CB8AC3E}">
        <p14:creationId xmlns:p14="http://schemas.microsoft.com/office/powerpoint/2010/main" val="294293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95350"/>
            <a:ext cx="8229305" cy="3086994"/>
          </a:xfrm>
        </p:spPr>
        <p:txBody>
          <a:bodyPr/>
          <a:lstStyle/>
          <a:p>
            <a:r>
              <a:rPr lang="en-US" sz="2000" dirty="0"/>
              <a:t>Draft core processes necessary to show conformance to the standard</a:t>
            </a:r>
            <a:r>
              <a:rPr lang="en-US" sz="2000" dirty="0" smtClean="0"/>
              <a:t>,</a:t>
            </a:r>
          </a:p>
          <a:p>
            <a:r>
              <a:rPr lang="en-US" sz="2000" dirty="0" smtClean="0"/>
              <a:t>Draft </a:t>
            </a:r>
            <a:r>
              <a:rPr lang="en-US" sz="2000" dirty="0"/>
              <a:t>supporting procedures needed to support your processes,</a:t>
            </a:r>
          </a:p>
          <a:p>
            <a:r>
              <a:rPr lang="en-US" sz="2000" dirty="0"/>
              <a:t>Ensure that all necessary records are identified, created, and implemented,</a:t>
            </a:r>
          </a:p>
          <a:p>
            <a:r>
              <a:rPr lang="en-US" sz="2000" dirty="0"/>
              <a:t>Conduct a full system Internal Audit, and,</a:t>
            </a:r>
          </a:p>
          <a:p>
            <a:r>
              <a:rPr lang="en-US" sz="2000" dirty="0"/>
              <a:t>Assist in conducting first Management Review</a:t>
            </a:r>
          </a:p>
        </p:txBody>
      </p:sp>
    </p:spTree>
    <p:extLst>
      <p:ext uri="{BB962C8B-B14F-4D97-AF65-F5344CB8AC3E}">
        <p14:creationId xmlns:p14="http://schemas.microsoft.com/office/powerpoint/2010/main" val="243841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6172200" cy="610914"/>
          </a:xfrm>
        </p:spPr>
        <p:txBody>
          <a:bodyPr/>
          <a:lstStyle/>
          <a:p>
            <a:pPr algn="l" eaLnBrk="1" hangingPunct="1"/>
            <a:r>
              <a:rPr lang="en-GB" altLang="en-US" sz="3200" dirty="0" smtClean="0"/>
              <a:t>Common </a:t>
            </a:r>
            <a:r>
              <a:rPr lang="en-GB" altLang="en-US" sz="3200" dirty="0"/>
              <a:t>structure for standards</a:t>
            </a:r>
            <a:endParaRPr lang="en-US" altLang="en-US" sz="3200" dirty="0"/>
          </a:p>
        </p:txBody>
      </p:sp>
      <p:sp>
        <p:nvSpPr>
          <p:cNvPr id="3" name="Content Placeholder 2">
            <a:extLst/>
          </p:cNvPr>
          <p:cNvSpPr>
            <a:spLocks noGrp="1"/>
          </p:cNvSpPr>
          <p:nvPr>
            <p:ph idx="1"/>
          </p:nvPr>
        </p:nvSpPr>
        <p:spPr>
          <a:xfrm>
            <a:off x="304800" y="820464"/>
            <a:ext cx="6172200" cy="3817144"/>
          </a:xfrm>
        </p:spPr>
        <p:txBody>
          <a:bodyPr>
            <a:normAutofit fontScale="92500" lnSpcReduction="20000"/>
          </a:bodyPr>
          <a:lstStyle/>
          <a:p>
            <a:pPr marL="457200" indent="-457200">
              <a:lnSpc>
                <a:spcPct val="120000"/>
              </a:lnSpc>
              <a:buFont typeface="+mj-lt"/>
              <a:buAutoNum type="arabicPeriod"/>
              <a:defRPr/>
            </a:pPr>
            <a:r>
              <a:rPr lang="en-GB" altLang="en-US" sz="1950" dirty="0">
                <a:latin typeface="Arial" panose="020B0604020202020204" pitchFamily="34" charset="0"/>
                <a:cs typeface="Arial" panose="020B0604020202020204" pitchFamily="34" charset="0"/>
              </a:rPr>
              <a:t>Introduction</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Scope</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Normative references</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Terms and definitions</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Context of the organization</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Leadership</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Planning</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Support</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Operation</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Performance evaluation</a:t>
            </a:r>
          </a:p>
          <a:p>
            <a:pPr marL="457200" indent="-457200">
              <a:lnSpc>
                <a:spcPct val="120000"/>
              </a:lnSpc>
              <a:spcBef>
                <a:spcPts val="450"/>
              </a:spcBef>
              <a:buFont typeface="+mj-lt"/>
              <a:buAutoNum type="arabicPeriod"/>
              <a:defRPr/>
            </a:pPr>
            <a:r>
              <a:rPr lang="en-GB" altLang="en-US" sz="1950" dirty="0">
                <a:latin typeface="Arial" panose="020B0604020202020204" pitchFamily="34" charset="0"/>
                <a:cs typeface="Arial" panose="020B0604020202020204" pitchFamily="34" charset="0"/>
              </a:rPr>
              <a:t>Improvement</a:t>
            </a:r>
            <a:r>
              <a:rPr lang="en-GB" altLang="en-US" sz="1950" dirty="0">
                <a:solidFill>
                  <a:srgbClr val="002060"/>
                </a:solidFill>
                <a:latin typeface="Arial" panose="020B0604020202020204" pitchFamily="34" charset="0"/>
                <a:cs typeface="Arial" panose="020B0604020202020204" pitchFamily="34" charset="0"/>
              </a:rPr>
              <a:t>.</a:t>
            </a:r>
          </a:p>
          <a:p>
            <a:pPr marL="274320" indent="-192024">
              <a:buClr>
                <a:schemeClr val="accent3"/>
              </a:buClr>
              <a:buFont typeface="Georgia"/>
              <a:buChar char="•"/>
              <a:defRPr/>
            </a:pPr>
            <a:endParaRPr lang="en-US" dirty="0"/>
          </a:p>
        </p:txBody>
      </p:sp>
    </p:spTree>
    <p:extLst>
      <p:ext uri="{BB962C8B-B14F-4D97-AF65-F5344CB8AC3E}">
        <p14:creationId xmlns:p14="http://schemas.microsoft.com/office/powerpoint/2010/main" val="27143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2000"/>
                                        <p:tgtEl>
                                          <p:spTgt spid="3">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dca iso 9001: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19150"/>
            <a:ext cx="5223273" cy="379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33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9063"/>
            <a:ext cx="8763000" cy="676287"/>
          </a:xfrm>
        </p:spPr>
        <p:txBody>
          <a:bodyPr/>
          <a:lstStyle/>
          <a:p>
            <a:pPr algn="l"/>
            <a:r>
              <a:rPr lang="en-US" sz="3600" b="1" dirty="0"/>
              <a:t>Gain “Top Management” commitment</a:t>
            </a:r>
            <a:endParaRPr lang="en-US" sz="3600" dirty="0"/>
          </a:p>
        </p:txBody>
      </p:sp>
      <p:sp>
        <p:nvSpPr>
          <p:cNvPr id="3" name="Content Placeholder 2"/>
          <p:cNvSpPr>
            <a:spLocks noGrp="1"/>
          </p:cNvSpPr>
          <p:nvPr>
            <p:ph idx="1"/>
          </p:nvPr>
        </p:nvSpPr>
        <p:spPr>
          <a:xfrm>
            <a:off x="457348" y="971550"/>
            <a:ext cx="8229305" cy="3543822"/>
          </a:xfrm>
        </p:spPr>
        <p:txBody>
          <a:bodyPr/>
          <a:lstStyle/>
          <a:p>
            <a:r>
              <a:rPr lang="en-US" sz="1800" dirty="0"/>
              <a:t>ISO defines Top Management as "Person or group of people, who directs and controls an </a:t>
            </a:r>
            <a:r>
              <a:rPr lang="en-US" sz="1800" dirty="0" smtClean="0"/>
              <a:t>organization </a:t>
            </a:r>
            <a:r>
              <a:rPr lang="en-US" sz="1800" dirty="0"/>
              <a:t>at the highest level"</a:t>
            </a:r>
            <a:r>
              <a:rPr lang="en-US" sz="1800" i="1" dirty="0"/>
              <a:t>.</a:t>
            </a:r>
            <a:r>
              <a:rPr lang="en-US" sz="1800" dirty="0"/>
              <a:t/>
            </a:r>
            <a:br>
              <a:rPr lang="en-US" sz="1800" dirty="0"/>
            </a:br>
            <a:r>
              <a:rPr lang="en-US" sz="1800" dirty="0"/>
              <a:t/>
            </a:r>
            <a:br>
              <a:rPr lang="en-US" sz="1800" dirty="0"/>
            </a:br>
            <a:r>
              <a:rPr lang="en-US" sz="1800" dirty="0"/>
              <a:t>Top management must</a:t>
            </a:r>
            <a:r>
              <a:rPr lang="en-US" sz="1800" dirty="0" smtClean="0"/>
              <a:t>: demonstrate </a:t>
            </a:r>
            <a:r>
              <a:rPr lang="en-US" sz="1800" dirty="0"/>
              <a:t>its commitment and determination to implement an ISO 9001 Quality Management System in your </a:t>
            </a:r>
            <a:r>
              <a:rPr lang="en-US" sz="1800" dirty="0" err="1"/>
              <a:t>organisation</a:t>
            </a:r>
            <a:r>
              <a:rPr lang="en-US" sz="1800" dirty="0"/>
              <a:t>. Without top management commitment, no quality initiative can expect to succeed</a:t>
            </a:r>
          </a:p>
          <a:p>
            <a:r>
              <a:rPr lang="en-US" sz="1800" dirty="0"/>
              <a:t>decide the scope of ISO9001:2015 certification </a:t>
            </a:r>
            <a:r>
              <a:rPr lang="en-US" sz="1800" dirty="0" smtClean="0"/>
              <a:t>and </a:t>
            </a:r>
            <a:r>
              <a:rPr lang="en-US" sz="1800" dirty="0"/>
              <a:t>a target time frame for implementation</a:t>
            </a:r>
          </a:p>
          <a:p>
            <a:r>
              <a:rPr lang="en-US" sz="1800" dirty="0"/>
              <a:t>decide on your “Quality Policy” and “Quality Objectives"</a:t>
            </a:r>
          </a:p>
          <a:p>
            <a:endParaRPr lang="en-US" dirty="0"/>
          </a:p>
        </p:txBody>
      </p:sp>
    </p:spTree>
    <p:extLst>
      <p:ext uri="{BB962C8B-B14F-4D97-AF65-F5344CB8AC3E}">
        <p14:creationId xmlns:p14="http://schemas.microsoft.com/office/powerpoint/2010/main" val="1601239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 y="57150"/>
            <a:ext cx="8229305" cy="676287"/>
          </a:xfrm>
        </p:spPr>
        <p:txBody>
          <a:bodyPr/>
          <a:lstStyle/>
          <a:p>
            <a:pPr algn="l"/>
            <a:r>
              <a:rPr lang="en-US" b="1" dirty="0"/>
              <a:t>Perform a gap assessment</a:t>
            </a:r>
            <a:endParaRPr lang="en-US" dirty="0"/>
          </a:p>
        </p:txBody>
      </p:sp>
      <p:sp>
        <p:nvSpPr>
          <p:cNvPr id="3" name="Content Placeholder 2"/>
          <p:cNvSpPr>
            <a:spLocks noGrp="1"/>
          </p:cNvSpPr>
          <p:nvPr>
            <p:ph idx="1"/>
          </p:nvPr>
        </p:nvSpPr>
        <p:spPr>
          <a:xfrm>
            <a:off x="304800" y="1047750"/>
            <a:ext cx="8229305" cy="3086994"/>
          </a:xfrm>
        </p:spPr>
        <p:txBody>
          <a:bodyPr/>
          <a:lstStyle/>
          <a:p>
            <a:r>
              <a:rPr lang="en-US" sz="2000" dirty="0" smtClean="0"/>
              <a:t>The </a:t>
            </a:r>
            <a:r>
              <a:rPr lang="en-US" sz="2000" dirty="0"/>
              <a:t>first major task of the </a:t>
            </a:r>
            <a:r>
              <a:rPr lang="en-US" sz="2000" dirty="0" smtClean="0"/>
              <a:t>MR </a:t>
            </a:r>
            <a:r>
              <a:rPr lang="en-US" sz="2000" dirty="0"/>
              <a:t>is to conduct a comparison of your existing QMS with the requirements of the ISO 9001 standard. This is often referred to as " gap assessment'‘ and should determine</a:t>
            </a:r>
            <a:r>
              <a:rPr lang="en-US" sz="2000" dirty="0" smtClean="0"/>
              <a:t>: what </a:t>
            </a:r>
            <a:r>
              <a:rPr lang="en-US" sz="2000" dirty="0"/>
              <a:t>existing company processes and procedures already meet ISO 9001 requirements</a:t>
            </a:r>
          </a:p>
          <a:p>
            <a:r>
              <a:rPr lang="en-US" sz="2000" dirty="0"/>
              <a:t>what existing procedures and processes need to be modified to meet  ISO 9001 requirements</a:t>
            </a:r>
          </a:p>
          <a:p>
            <a:r>
              <a:rPr lang="en-US" sz="2000" dirty="0"/>
              <a:t>what additional procedures and processes need to be created to meet ISO 9001 requirements</a:t>
            </a:r>
          </a:p>
          <a:p>
            <a:endParaRPr lang="en-US" dirty="0"/>
          </a:p>
        </p:txBody>
      </p:sp>
    </p:spTree>
    <p:extLst>
      <p:ext uri="{BB962C8B-B14F-4D97-AF65-F5344CB8AC3E}">
        <p14:creationId xmlns:p14="http://schemas.microsoft.com/office/powerpoint/2010/main" val="344253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229305" cy="600087"/>
          </a:xfrm>
        </p:spPr>
        <p:txBody>
          <a:bodyPr/>
          <a:lstStyle/>
          <a:p>
            <a:pPr algn="l"/>
            <a:r>
              <a:rPr lang="en-US" b="1" dirty="0"/>
              <a:t>Implementation planning</a:t>
            </a:r>
          </a:p>
        </p:txBody>
      </p:sp>
      <p:sp>
        <p:nvSpPr>
          <p:cNvPr id="3" name="Content Placeholder 2"/>
          <p:cNvSpPr>
            <a:spLocks noGrp="1"/>
          </p:cNvSpPr>
          <p:nvPr>
            <p:ph idx="1"/>
          </p:nvPr>
        </p:nvSpPr>
        <p:spPr>
          <a:xfrm>
            <a:off x="457348" y="1047750"/>
            <a:ext cx="8229305" cy="3467622"/>
          </a:xfrm>
        </p:spPr>
        <p:txBody>
          <a:bodyPr/>
          <a:lstStyle/>
          <a:p>
            <a:r>
              <a:rPr lang="en-US" sz="2000" dirty="0"/>
              <a:t>After the gap assessment, you should have a clear picture of how your existing QMS compares with the ISO 9001 standard</a:t>
            </a:r>
            <a:r>
              <a:rPr lang="en-US" sz="2000" dirty="0" smtClean="0"/>
              <a:t>.</a:t>
            </a:r>
            <a:r>
              <a:rPr lang="en-US" sz="2000" dirty="0"/>
              <a:t/>
            </a:r>
            <a:br>
              <a:rPr lang="en-US" sz="2000" dirty="0"/>
            </a:br>
            <a:r>
              <a:rPr lang="en-US" sz="2000" dirty="0"/>
              <a:t>A detailed implementation plan should then be developed that identifies and describes the tasks required to make your QMS fully compliant with the standard. This plan needs to be both thorough and specific, including </a:t>
            </a:r>
            <a:r>
              <a:rPr lang="en-US" sz="2000" dirty="0" err="1"/>
              <a:t>the:quality</a:t>
            </a:r>
            <a:r>
              <a:rPr lang="en-US" sz="2000" dirty="0"/>
              <a:t> documentation to be developed</a:t>
            </a:r>
          </a:p>
          <a:p>
            <a:r>
              <a:rPr lang="en-US" sz="2000" dirty="0"/>
              <a:t>person or team responsible</a:t>
            </a:r>
          </a:p>
          <a:p>
            <a:r>
              <a:rPr lang="en-US" sz="2000" dirty="0"/>
              <a:t>training required</a:t>
            </a:r>
          </a:p>
          <a:p>
            <a:r>
              <a:rPr lang="en-US" sz="2000" dirty="0"/>
              <a:t>resources required</a:t>
            </a:r>
          </a:p>
          <a:p>
            <a:r>
              <a:rPr lang="en-US" sz="2000" dirty="0"/>
              <a:t>approvals required (if you are going for third party certification)</a:t>
            </a:r>
          </a:p>
          <a:p>
            <a:r>
              <a:rPr lang="en-US" sz="2000" dirty="0"/>
              <a:t>estimated completion date</a:t>
            </a:r>
          </a:p>
          <a:p>
            <a:endParaRPr lang="en-US" dirty="0"/>
          </a:p>
        </p:txBody>
      </p:sp>
    </p:spTree>
    <p:extLst>
      <p:ext uri="{BB962C8B-B14F-4D97-AF65-F5344CB8AC3E}">
        <p14:creationId xmlns:p14="http://schemas.microsoft.com/office/powerpoint/2010/main" val="63168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594" name="Rectangle 2"/>
          <p:cNvSpPr>
            <a:spLocks noGrp="1" noChangeArrowheads="1"/>
          </p:cNvSpPr>
          <p:nvPr>
            <p:ph type="title"/>
          </p:nvPr>
        </p:nvSpPr>
        <p:spPr>
          <a:xfrm>
            <a:off x="228600" y="133350"/>
            <a:ext cx="8229305" cy="609600"/>
          </a:xfrm>
        </p:spPr>
        <p:txBody>
          <a:bodyPr/>
          <a:lstStyle/>
          <a:p>
            <a:pPr algn="l" eaLnBrk="1" hangingPunct="1">
              <a:defRPr/>
            </a:pPr>
            <a:r>
              <a:rPr lang="en-US" sz="2700" dirty="0" smtClean="0"/>
              <a:t>Suggested time lines  </a:t>
            </a:r>
          </a:p>
        </p:txBody>
      </p:sp>
      <p:sp>
        <p:nvSpPr>
          <p:cNvPr id="2670595" name="Rectangle 3"/>
          <p:cNvSpPr>
            <a:spLocks noGrp="1" noChangeArrowheads="1"/>
          </p:cNvSpPr>
          <p:nvPr>
            <p:ph type="body" idx="1"/>
          </p:nvPr>
        </p:nvSpPr>
        <p:spPr>
          <a:xfrm>
            <a:off x="457200" y="819150"/>
            <a:ext cx="8508140" cy="3918538"/>
          </a:xfrm>
        </p:spPr>
        <p:txBody>
          <a:bodyPr/>
          <a:lstStyle/>
          <a:p>
            <a:pPr marL="285739" indent="-285739">
              <a:lnSpc>
                <a:spcPct val="80000"/>
              </a:lnSpc>
              <a:spcAft>
                <a:spcPct val="65000"/>
              </a:spcAft>
              <a:buNone/>
              <a:defRPr/>
            </a:pPr>
            <a:r>
              <a:rPr lang="en-US" sz="1700" dirty="0" smtClean="0"/>
              <a:t>							           </a:t>
            </a:r>
            <a:r>
              <a:rPr lang="en-US" sz="2000" dirty="0" smtClean="0"/>
              <a:t> </a:t>
            </a:r>
            <a:r>
              <a:rPr lang="en-US" sz="2000" u="sng" dirty="0" smtClean="0"/>
              <a:t>End by:</a:t>
            </a:r>
          </a:p>
          <a:p>
            <a:pPr marL="285739" indent="-285739">
              <a:lnSpc>
                <a:spcPct val="80000"/>
              </a:lnSpc>
              <a:spcAft>
                <a:spcPct val="65000"/>
              </a:spcAft>
              <a:defRPr/>
            </a:pPr>
            <a:r>
              <a:rPr lang="en-US" sz="2200" dirty="0" smtClean="0"/>
              <a:t>Gap analysis of the system 			         Week 1</a:t>
            </a:r>
          </a:p>
          <a:p>
            <a:pPr marL="285739" indent="-285739">
              <a:lnSpc>
                <a:spcPct val="80000"/>
              </a:lnSpc>
              <a:spcAft>
                <a:spcPct val="65000"/>
              </a:spcAft>
              <a:defRPr/>
            </a:pPr>
            <a:r>
              <a:rPr lang="en-US" sz="2200" dirty="0" smtClean="0"/>
              <a:t>Identification of teams and groups		         Week 2 </a:t>
            </a:r>
          </a:p>
          <a:p>
            <a:pPr marL="285739" indent="-285739">
              <a:lnSpc>
                <a:spcPct val="80000"/>
              </a:lnSpc>
              <a:spcAft>
                <a:spcPct val="65000"/>
              </a:spcAft>
              <a:defRPr/>
            </a:pPr>
            <a:r>
              <a:rPr lang="en-US" sz="2200" dirty="0" smtClean="0"/>
              <a:t>Process definition &amp; Policy       	                        Week 6</a:t>
            </a:r>
          </a:p>
          <a:p>
            <a:pPr marL="285739" indent="-285739">
              <a:lnSpc>
                <a:spcPct val="80000"/>
              </a:lnSpc>
              <a:spcAft>
                <a:spcPct val="65000"/>
              </a:spcAft>
              <a:defRPr/>
            </a:pPr>
            <a:r>
              <a:rPr lang="en-US" sz="2200" dirty="0" smtClean="0"/>
              <a:t>Review of the  Processes                     		          Week 8</a:t>
            </a:r>
          </a:p>
          <a:p>
            <a:pPr marL="285739" indent="-285739">
              <a:lnSpc>
                <a:spcPct val="80000"/>
              </a:lnSpc>
              <a:spcAft>
                <a:spcPct val="65000"/>
              </a:spcAft>
              <a:defRPr/>
            </a:pPr>
            <a:r>
              <a:rPr lang="en-US" sz="2200" dirty="0" smtClean="0"/>
              <a:t>Implementation of  processes                                      Week 9 onwards	</a:t>
            </a:r>
          </a:p>
          <a:p>
            <a:pPr marL="285739" indent="-285739">
              <a:lnSpc>
                <a:spcPct val="80000"/>
              </a:lnSpc>
              <a:spcAft>
                <a:spcPct val="65000"/>
              </a:spcAft>
              <a:defRPr/>
            </a:pPr>
            <a:r>
              <a:rPr lang="en-US" sz="2200" dirty="0" smtClean="0"/>
              <a:t>Implementation review 1			          Week 13</a:t>
            </a:r>
          </a:p>
          <a:p>
            <a:pPr marL="285739" indent="-285739">
              <a:lnSpc>
                <a:spcPct val="80000"/>
              </a:lnSpc>
              <a:spcAft>
                <a:spcPct val="65000"/>
              </a:spcAft>
              <a:buNone/>
              <a:defRPr/>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261</Words>
  <Application>Microsoft Office PowerPoint</Application>
  <PresentationFormat>On-screen Show (16:9)</PresentationFormat>
  <Paragraphs>66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ISO 9001 Implementation Process </vt:lpstr>
      <vt:lpstr>PowerPoint Presentation</vt:lpstr>
      <vt:lpstr>Common structure for standards</vt:lpstr>
      <vt:lpstr>PowerPoint Presentation</vt:lpstr>
      <vt:lpstr>Gain “Top Management” commitment</vt:lpstr>
      <vt:lpstr>Perform a gap assessment</vt:lpstr>
      <vt:lpstr>Implementation planning</vt:lpstr>
      <vt:lpstr>Suggested time lines  </vt:lpstr>
      <vt:lpstr>Suggested time lines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 designe</dc:creator>
  <cp:lastModifiedBy>LexNimble</cp:lastModifiedBy>
  <cp:revision>72</cp:revision>
  <dcterms:created xsi:type="dcterms:W3CDTF">2018-10-18T09:10:40Z</dcterms:created>
  <dcterms:modified xsi:type="dcterms:W3CDTF">2020-05-26T03:20:29Z</dcterms:modified>
</cp:coreProperties>
</file>