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4" r:id="rId2"/>
    <p:sldId id="285" r:id="rId3"/>
    <p:sldId id="297" r:id="rId4"/>
    <p:sldId id="296" r:id="rId5"/>
    <p:sldId id="295" r:id="rId6"/>
    <p:sldId id="30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282" r:id="rId17"/>
    <p:sldId id="308" r:id="rId18"/>
    <p:sldId id="283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>
        <p:scale>
          <a:sx n="80" d="100"/>
          <a:sy n="80" d="100"/>
        </p:scale>
        <p:origin x="-768" y="-1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6B17D-ABB6-4D3A-BCE9-9824646F41F7}" type="datetimeFigureOut">
              <a:rPr lang="en-IN" smtClean="0"/>
              <a:pPr/>
              <a:t>12-11-2018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4824E-CDBA-4F52-876F-2002A4519B2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>
            <a:extLst>
              <a:ext uri="{FF2B5EF4-FFF2-40B4-BE49-F238E27FC236}">
                <a16:creationId xmlns:a16="http://schemas.microsoft.com/office/drawing/2014/main" xmlns="" id="{87A5CD63-D9D3-42BA-8C94-83C28CBBB2A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Lead Assessor Course                Section - 2                             page</a:t>
            </a: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>
            <a:extLst>
              <a:ext uri="{FF2B5EF4-FFF2-40B4-BE49-F238E27FC236}">
                <a16:creationId xmlns:a16="http://schemas.microsoft.com/office/drawing/2014/main" xmlns="" id="{091F00DA-1CFC-4416-B7E2-6A4E6C6EA1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>
                <a:cs typeface="Arial" charset="0"/>
              </a:rPr>
              <a:t>1</a:t>
            </a: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5800"/>
            <a:ext cx="6097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Notes: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522" y="4347148"/>
            <a:ext cx="5068957" cy="41222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522" y="4347148"/>
            <a:ext cx="5068957" cy="41222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48" y="219063"/>
            <a:ext cx="8229305" cy="1038312"/>
          </a:xfrm>
          <a:prstGeom prst="rect">
            <a:avLst/>
          </a:prstGeom>
        </p:spPr>
        <p:txBody>
          <a:bodyPr lIns="76197" tIns="38098" rIns="76197" bIns="3809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48" y="1428378"/>
            <a:ext cx="8229305" cy="3086994"/>
          </a:xfrm>
          <a:prstGeom prst="rect">
            <a:avLst/>
          </a:prstGeom>
        </p:spPr>
        <p:txBody>
          <a:bodyPr lIns="76197" tIns="38098" rIns="76197" bIns="3809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348" y="4684140"/>
            <a:ext cx="2133305" cy="356535"/>
          </a:xfrm>
          <a:prstGeom prst="rect">
            <a:avLst/>
          </a:prstGeom>
          <a:ln/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717" y="4684140"/>
            <a:ext cx="2894567" cy="356535"/>
          </a:xfrm>
          <a:prstGeom prst="rect">
            <a:avLst/>
          </a:prstGeom>
          <a:ln/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348" y="4684140"/>
            <a:ext cx="2133305" cy="356535"/>
          </a:xfrm>
          <a:prstGeom prst="rect">
            <a:avLst/>
          </a:prstGeom>
          <a:ln/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fld id="{C27E98CE-D62A-405E-9EE0-7CC508C25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4350"/>
            <a:ext cx="8077200" cy="40005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3228"/>
            <a:ext cx="8077200" cy="3623072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4739" y="4798219"/>
            <a:ext cx="377825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E8FAF8-DA91-4B16-AE46-C0CBBE3190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4" y="1193292"/>
            <a:ext cx="8229600" cy="3394472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4pPr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3FEF9DE-A644-4C13-8B10-00344A9C3B74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F4AC0A-B017-40E7-81C4-5548EB9639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89154"/>
            <a:ext cx="6181344" cy="864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-1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276600" y="470535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itchFamily="34" charset="0"/>
              </a:rPr>
              <a:t>www.lexnimble.in |  www.lexnimble.com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Lato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0" y="478155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Lato" pitchFamily="34" charset="0"/>
              </a:rPr>
              <a:t>www.lexnimble.in |  www.lexnimble.com</a:t>
            </a:r>
            <a:endParaRPr lang="en-US" sz="1200" b="1" dirty="0">
              <a:solidFill>
                <a:schemeClr val="bg1"/>
              </a:solidFill>
              <a:latin typeface="Lato" pitchFamily="34" charset="0"/>
            </a:endParaRPr>
          </a:p>
        </p:txBody>
      </p:sp>
      <p:pic>
        <p:nvPicPr>
          <p:cNvPr id="11" name="Picture 10" descr="template 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7136" y="2518410"/>
            <a:ext cx="109728" cy="106680"/>
          </a:xfrm>
          <a:prstGeom prst="rect">
            <a:avLst/>
          </a:prstGeom>
        </p:spPr>
      </p:pic>
      <p:pic>
        <p:nvPicPr>
          <p:cNvPr id="12" name="Picture 11" descr="template 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861982"/>
            <a:ext cx="152400" cy="148167"/>
          </a:xfrm>
          <a:prstGeom prst="rect">
            <a:avLst/>
          </a:prstGeom>
        </p:spPr>
      </p:pic>
      <p:pic>
        <p:nvPicPr>
          <p:cNvPr id="17" name="Picture 16" descr="template2-new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Picture 17" descr="LexNimblesolutions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4350"/>
            <a:ext cx="1752600" cy="750332"/>
          </a:xfrm>
          <a:prstGeom prst="rect">
            <a:avLst/>
          </a:prstGeom>
        </p:spPr>
      </p:pic>
      <p:pic>
        <p:nvPicPr>
          <p:cNvPr id="19" name="Picture 18" descr="Logo_LexQ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445" y="3638550"/>
            <a:ext cx="1432821" cy="838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43200" y="13335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ea typeface="ＭＳ Ｐゴシック" charset="-128"/>
              </a:rPr>
              <a:t>Roadmap </a:t>
            </a:r>
            <a:r>
              <a:rPr lang="en-US" sz="2800" dirty="0" smtClean="0">
                <a:solidFill>
                  <a:schemeClr val="bg1"/>
                </a:solidFill>
                <a:ea typeface="ＭＳ Ｐゴシック" charset="-128"/>
              </a:rPr>
              <a:t>for </a:t>
            </a:r>
            <a:r>
              <a:rPr lang="en-US" sz="2800" dirty="0" smtClean="0">
                <a:solidFill>
                  <a:schemeClr val="bg1"/>
                </a:solidFill>
                <a:ea typeface="ＭＳ Ｐゴシック" charset="-128"/>
              </a:rPr>
              <a:t>Information Security Management System   </a:t>
            </a:r>
            <a:endParaRPr lang="en-US" sz="28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3790950"/>
            <a:ext cx="32004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 err="1" smtClean="0">
                <a:solidFill>
                  <a:schemeClr val="bg1"/>
                </a:solidFill>
                <a:ea typeface="ＭＳ Ｐゴシック" charset="-128"/>
              </a:rPr>
              <a:t>Dr.V.Chandrasekhar</a:t>
            </a:r>
            <a:r>
              <a:rPr lang="en-US" sz="2200" dirty="0" smtClean="0">
                <a:solidFill>
                  <a:schemeClr val="bg1"/>
                </a:solidFill>
                <a:ea typeface="ＭＳ Ｐゴシック" charset="-128"/>
              </a:rPr>
              <a:t>,</a:t>
            </a:r>
            <a:r>
              <a:rPr lang="en-US" sz="2400" dirty="0" smtClean="0">
                <a:solidFill>
                  <a:schemeClr val="bg1"/>
                </a:solidFill>
                <a:ea typeface="ＭＳ Ｐゴシック" charset="-128"/>
              </a:rPr>
              <a:t> </a:t>
            </a:r>
          </a:p>
          <a:p>
            <a:pPr>
              <a:defRPr/>
            </a:pPr>
            <a:r>
              <a:rPr lang="en-US" sz="1100" dirty="0" err="1" smtClean="0">
                <a:solidFill>
                  <a:schemeClr val="bg1"/>
                </a:solidFill>
                <a:ea typeface="ＭＳ Ｐゴシック" charset="-128"/>
              </a:rPr>
              <a:t>M.Tech</a:t>
            </a:r>
            <a:r>
              <a:rPr lang="en-US" sz="1100" dirty="0" smtClean="0">
                <a:solidFill>
                  <a:schemeClr val="bg1"/>
                </a:solidFill>
                <a:ea typeface="ＭＳ Ｐゴシック" charset="-128"/>
              </a:rPr>
              <a:t>, PhD, PMP, SSBB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19800" y="470535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Lato" pitchFamily="34" charset="0"/>
              </a:rPr>
              <a:t>www.lexnimble.in |  www.lexnimble.com</a:t>
            </a:r>
            <a:endParaRPr lang="en-US" sz="1200" b="1" dirty="0">
              <a:solidFill>
                <a:schemeClr val="bg1"/>
              </a:solidFill>
              <a:latin typeface="La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40825B-3706-407B-A97E-AECA016B9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06078"/>
            <a:ext cx="8229600" cy="3394472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6.</a:t>
            </a:r>
            <a:r>
              <a:rPr lang="en-US" sz="2600" dirty="0"/>
              <a:t>1  	Actions to address risks and opportunities</a:t>
            </a:r>
          </a:p>
          <a:p>
            <a:pPr marL="914400" indent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dirty="0"/>
              <a:t> Risk assessment</a:t>
            </a:r>
          </a:p>
          <a:p>
            <a:pPr marL="914400" indent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dirty="0"/>
              <a:t> Risk treatment </a:t>
            </a:r>
          </a:p>
          <a:p>
            <a:pPr marL="1408113" lvl="2" indent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/>
              <a:t>Risk treatment Options</a:t>
            </a:r>
          </a:p>
          <a:p>
            <a:pPr marL="1408113" lvl="2" indent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/>
              <a:t>Selection of controls from Annex – A</a:t>
            </a:r>
          </a:p>
          <a:p>
            <a:pPr marL="1408113" lvl="2" indent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/>
              <a:t>SOA	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600" dirty="0"/>
              <a:t>6.2  </a:t>
            </a:r>
            <a:r>
              <a:rPr lang="en-US" altLang="en-US" sz="2600" dirty="0"/>
              <a:t>IS objectives and planning to achieving them</a:t>
            </a:r>
          </a:p>
        </p:txBody>
      </p:sp>
      <p:sp>
        <p:nvSpPr>
          <p:cNvPr id="18434" name="Title 1">
            <a:extLst>
              <a:ext uri="{FF2B5EF4-FFF2-40B4-BE49-F238E27FC236}">
                <a16:creationId xmlns:a16="http://schemas.microsoft.com/office/drawing/2014/main" xmlns="" id="{9B6044D7-BF56-433F-8B6B-BFC2871FC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305" cy="81915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/>
              <a:t>Clause 6. Planning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idx="1"/>
          </p:nvPr>
        </p:nvSpPr>
        <p:spPr>
          <a:xfrm>
            <a:off x="141288" y="758429"/>
            <a:ext cx="8932862" cy="3761184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altLang="en-US" sz="3600" dirty="0" smtClean="0">
                <a:cs typeface="Arial" charset="0"/>
              </a:rPr>
              <a:t> 	</a:t>
            </a:r>
            <a:r>
              <a:rPr lang="en-US" altLang="en-US" sz="2400" dirty="0" smtClean="0">
                <a:cs typeface="Arial" charset="0"/>
              </a:rPr>
              <a:t>7.1 Resources</a:t>
            </a:r>
          </a:p>
          <a:p>
            <a:pPr algn="just" eaLnBrk="1" hangingPunct="1">
              <a:buFont typeface="Arial" charset="0"/>
              <a:buNone/>
            </a:pPr>
            <a:r>
              <a:rPr lang="en-US" altLang="en-US" sz="2400" dirty="0" smtClean="0"/>
              <a:t>	7.2 Competence</a:t>
            </a:r>
          </a:p>
          <a:p>
            <a:pPr algn="just" eaLnBrk="1" hangingPunct="1">
              <a:buFont typeface="Arial" charset="0"/>
              <a:buNone/>
            </a:pPr>
            <a:r>
              <a:rPr lang="en-US" altLang="en-US" sz="2400" dirty="0" smtClean="0"/>
              <a:t>	7.3 Awareness</a:t>
            </a:r>
            <a:r>
              <a:rPr lang="en-US" altLang="en-US" sz="2400" dirty="0" smtClean="0">
                <a:cs typeface="Arial" charset="0"/>
              </a:rPr>
              <a:t> </a:t>
            </a:r>
            <a:endParaRPr lang="en-US" altLang="en-US" sz="2400" b="1" dirty="0" smtClean="0"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en-US" altLang="en-US" sz="2400" dirty="0" smtClean="0"/>
              <a:t>	7.4 Communication</a:t>
            </a:r>
            <a:endParaRPr lang="en-US" altLang="en-US" sz="2400" b="1" dirty="0" smtClean="0"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en-US" altLang="en-US" sz="2400" dirty="0" smtClean="0"/>
              <a:t>	7.5 Documented information </a:t>
            </a:r>
          </a:p>
          <a:p>
            <a:pPr marL="1203325" lvl="1" algn="just" eaLnBrk="1" hangingPunct="1">
              <a:buFont typeface="Arial" pitchFamily="34" charset="0"/>
              <a:buChar char="•"/>
            </a:pPr>
            <a:r>
              <a:rPr lang="en-US" altLang="en-US" sz="2400" dirty="0" smtClean="0"/>
              <a:t>General</a:t>
            </a:r>
          </a:p>
          <a:p>
            <a:pPr marL="1203325" lvl="1" algn="just" eaLnBrk="1" hangingPunct="1">
              <a:buFont typeface="Arial" pitchFamily="34" charset="0"/>
              <a:buChar char="•"/>
            </a:pPr>
            <a:r>
              <a:rPr lang="en-US" altLang="en-US" sz="2400" dirty="0" smtClean="0"/>
              <a:t>Creating and Updating</a:t>
            </a:r>
          </a:p>
          <a:p>
            <a:pPr marL="1203325" lvl="1" algn="just" eaLnBrk="1" hangingPunct="1">
              <a:buFont typeface="Arial" pitchFamily="34" charset="0"/>
              <a:buChar char="•"/>
            </a:pPr>
            <a:r>
              <a:rPr lang="en-US" altLang="en-US" sz="2400" dirty="0" smtClean="0"/>
              <a:t>Control of documented information</a:t>
            </a: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xmlns="" id="{9EFAB81F-8028-49D8-8AD5-E06977970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045575" cy="5355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en-US" sz="32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Clause 7 – Support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81000" y="1085850"/>
            <a:ext cx="8561388" cy="2607469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800" dirty="0" smtClean="0"/>
              <a:t>8.1  Operational Planning and control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 smtClean="0"/>
              <a:t>8.2  </a:t>
            </a:r>
            <a:r>
              <a:rPr lang="en-US" altLang="en-US" sz="2800" dirty="0" smtClean="0"/>
              <a:t>IS Risk Assessment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 smtClean="0"/>
              <a:t>8.3  </a:t>
            </a:r>
            <a:r>
              <a:rPr lang="en-US" altLang="en-US" sz="2800" dirty="0" smtClean="0"/>
              <a:t>IS Risk Treatment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 smtClean="0"/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xmlns="" id="{B940BCD5-93DC-4BF7-ABDF-B819C058B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93175" cy="607219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/>
              <a:t>8. Operation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xmlns="" id="{1A4EF718-FD97-4AEA-85DA-FADF5D92D39C}"/>
              </a:ext>
            </a:extLst>
          </p:cNvPr>
          <p:cNvSpPr txBox="1">
            <a:spLocks/>
          </p:cNvSpPr>
          <p:nvPr/>
        </p:nvSpPr>
        <p:spPr bwMode="auto">
          <a:xfrm>
            <a:off x="457201" y="1314450"/>
            <a:ext cx="8645525" cy="280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dirty="0">
                <a:latin typeface="+mn-lt"/>
              </a:rPr>
              <a:t>9.1 Monitoring, measurement, </a:t>
            </a:r>
            <a:r>
              <a:rPr lang="en-US" sz="2400" dirty="0" smtClean="0">
                <a:latin typeface="+mn-lt"/>
              </a:rPr>
              <a:t>analysis </a:t>
            </a:r>
            <a:r>
              <a:rPr lang="en-US" sz="2400" dirty="0">
                <a:latin typeface="+mn-lt"/>
              </a:rPr>
              <a:t>and evaluation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dirty="0" smtClean="0">
                <a:latin typeface="+mn-lt"/>
              </a:rPr>
              <a:t>9.2 </a:t>
            </a:r>
            <a:r>
              <a:rPr lang="en-US" sz="2400" dirty="0">
                <a:latin typeface="+mn-lt"/>
              </a:rPr>
              <a:t>Internal Audit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dirty="0" smtClean="0">
                <a:latin typeface="+mn-lt"/>
              </a:rPr>
              <a:t>9.3 </a:t>
            </a:r>
            <a:r>
              <a:rPr lang="en-US" sz="2400" dirty="0">
                <a:latin typeface="+mn-lt"/>
              </a:rPr>
              <a:t>Management Review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 sz="2800" dirty="0">
              <a:solidFill>
                <a:srgbClr val="006000"/>
              </a:solidFill>
              <a:latin typeface="Gill Sans MT" pitchFamily="34" charset="0"/>
              <a:cs typeface="Arial" charset="0"/>
            </a:endParaRPr>
          </a:p>
        </p:txBody>
      </p:sp>
      <p:sp>
        <p:nvSpPr>
          <p:cNvPr id="21507" name="Title 8">
            <a:extLst>
              <a:ext uri="{FF2B5EF4-FFF2-40B4-BE49-F238E27FC236}">
                <a16:creationId xmlns:a16="http://schemas.microsoft.com/office/drawing/2014/main" xmlns="" id="{31F11891-0935-4729-BF5B-EE8AE6A94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305" cy="81915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/>
              <a:t>9. Performance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xmlns="" id="{40450FFA-D454-4D21-A5D4-4F0313C75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93175" cy="607219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10. Improvement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xmlns="" id="{FB5F4550-A191-4627-A994-9FBB0F21C327}"/>
              </a:ext>
            </a:extLst>
          </p:cNvPr>
          <p:cNvSpPr txBox="1">
            <a:spLocks/>
          </p:cNvSpPr>
          <p:nvPr/>
        </p:nvSpPr>
        <p:spPr bwMode="auto">
          <a:xfrm>
            <a:off x="304800" y="1200150"/>
            <a:ext cx="8509000" cy="238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Arial" charset="0"/>
              <a:buNone/>
              <a:defRPr/>
            </a:pPr>
            <a:r>
              <a:rPr lang="en-US" sz="2400" dirty="0">
                <a:latin typeface="+mn-lt"/>
              </a:rPr>
              <a:t>10.1 Nonconformity and corrective </a:t>
            </a:r>
            <a:r>
              <a:rPr lang="en-US" sz="2400" dirty="0" smtClean="0">
                <a:latin typeface="+mn-lt"/>
              </a:rPr>
              <a:t>action</a:t>
            </a:r>
            <a:endParaRPr lang="en-US" sz="2400" dirty="0">
              <a:latin typeface="+mn-lt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Arial" charset="0"/>
              <a:buNone/>
              <a:defRPr/>
            </a:pPr>
            <a:r>
              <a:rPr lang="en-US" sz="2400" dirty="0">
                <a:latin typeface="+mn-lt"/>
              </a:rPr>
              <a:t>10.2 Continual Improvement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646BBD1-13D9-4733-9296-5B7DC28CF5B5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666750"/>
          <a:ext cx="8153400" cy="4313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330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32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#</a:t>
                      </a:r>
                    </a:p>
                  </a:txBody>
                  <a:tcPr marL="84407" marR="84407" marT="34286" marB="34286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ISO 27001: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2013</a:t>
                      </a:r>
                    </a:p>
                  </a:txBody>
                  <a:tcPr marL="84407" marR="84407" marT="34286" marB="3428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417">
                <a:tc>
                  <a:txBody>
                    <a:bodyPr/>
                    <a:lstStyle/>
                    <a:p>
                      <a:r>
                        <a:rPr lang="en-US" sz="1400" dirty="0"/>
                        <a:t>A.5</a:t>
                      </a:r>
                    </a:p>
                  </a:txBody>
                  <a:tcPr marL="84407" marR="84407" marT="34286" marB="3428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 security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policies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7" marR="84407" marT="34286" marB="3428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285">
                <a:tc>
                  <a:txBody>
                    <a:bodyPr/>
                    <a:lstStyle/>
                    <a:p>
                      <a:r>
                        <a:rPr lang="en-US" sz="1400" dirty="0"/>
                        <a:t>A.6</a:t>
                      </a:r>
                    </a:p>
                  </a:txBody>
                  <a:tcPr marL="84407" marR="84407" marT="34286" marB="3428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Organization of information security</a:t>
                      </a:r>
                    </a:p>
                  </a:txBody>
                  <a:tcPr marL="84407" marR="84407" marT="34286" marB="3428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53">
                <a:tc>
                  <a:txBody>
                    <a:bodyPr/>
                    <a:lstStyle/>
                    <a:p>
                      <a:r>
                        <a:rPr lang="en-US" sz="1400" dirty="0"/>
                        <a:t>A.7</a:t>
                      </a:r>
                    </a:p>
                  </a:txBody>
                  <a:tcPr marL="84407" marR="84407" marT="34286" marB="3428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Human resource security</a:t>
                      </a:r>
                    </a:p>
                  </a:txBody>
                  <a:tcPr marL="84407" marR="84407" marT="34286" marB="3428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4821">
                <a:tc>
                  <a:txBody>
                    <a:bodyPr/>
                    <a:lstStyle/>
                    <a:p>
                      <a:r>
                        <a:rPr lang="en-US" sz="1400" dirty="0"/>
                        <a:t>A.8</a:t>
                      </a:r>
                    </a:p>
                  </a:txBody>
                  <a:tcPr marL="84407" marR="84407" marT="34286" marB="3428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Asset management</a:t>
                      </a:r>
                    </a:p>
                  </a:txBody>
                  <a:tcPr marL="84407" marR="84407" marT="34286" marB="3428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689">
                <a:tc>
                  <a:txBody>
                    <a:bodyPr/>
                    <a:lstStyle/>
                    <a:p>
                      <a:r>
                        <a:rPr lang="en-US" sz="1400" dirty="0"/>
                        <a:t>A.9</a:t>
                      </a:r>
                    </a:p>
                  </a:txBody>
                  <a:tcPr marL="84407" marR="84407" marT="34286" marB="3428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Access control</a:t>
                      </a:r>
                    </a:p>
                  </a:txBody>
                  <a:tcPr marL="84407" marR="84407" marT="34286" marB="3428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0557">
                <a:tc>
                  <a:txBody>
                    <a:bodyPr/>
                    <a:lstStyle/>
                    <a:p>
                      <a:r>
                        <a:rPr lang="en-US" sz="1400" dirty="0"/>
                        <a:t>A.10</a:t>
                      </a:r>
                    </a:p>
                  </a:txBody>
                  <a:tcPr marL="84407" marR="84407" marT="34286" marB="3428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Cryptography</a:t>
                      </a:r>
                    </a:p>
                  </a:txBody>
                  <a:tcPr marL="84407" marR="84407" marT="34286" marB="34286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3425">
                <a:tc>
                  <a:txBody>
                    <a:bodyPr/>
                    <a:lstStyle/>
                    <a:p>
                      <a:r>
                        <a:rPr lang="en-US" sz="1400" dirty="0"/>
                        <a:t>A.11</a:t>
                      </a:r>
                    </a:p>
                  </a:txBody>
                  <a:tcPr marL="84407" marR="84407" marT="34286" marB="3428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 and environmental security</a:t>
                      </a:r>
                    </a:p>
                  </a:txBody>
                  <a:tcPr marL="84407" marR="84407" marT="34286" marB="34286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/>
                        <a:t>A.12</a:t>
                      </a:r>
                    </a:p>
                  </a:txBody>
                  <a:tcPr marL="84407" marR="84407" marT="34286" marB="3428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Operations security</a:t>
                      </a:r>
                    </a:p>
                  </a:txBody>
                  <a:tcPr marL="84407" marR="84407" marT="34286" marB="34286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1468">
                <a:tc>
                  <a:txBody>
                    <a:bodyPr/>
                    <a:lstStyle/>
                    <a:p>
                      <a:r>
                        <a:rPr lang="en-US" sz="1400" dirty="0"/>
                        <a:t>A.13</a:t>
                      </a:r>
                    </a:p>
                  </a:txBody>
                  <a:tcPr marL="84407" marR="84407" marT="34286" marB="3428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Communications security</a:t>
                      </a:r>
                    </a:p>
                  </a:txBody>
                  <a:tcPr marL="84407" marR="84407" marT="34286" marB="34286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336">
                <a:tc>
                  <a:txBody>
                    <a:bodyPr/>
                    <a:lstStyle/>
                    <a:p>
                      <a:r>
                        <a:rPr lang="en-US" sz="1400" dirty="0"/>
                        <a:t>A.14</a:t>
                      </a:r>
                    </a:p>
                  </a:txBody>
                  <a:tcPr marL="84407" marR="84407" marT="34286" marB="3428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 acquisition, development and maintenance</a:t>
                      </a:r>
                    </a:p>
                  </a:txBody>
                  <a:tcPr marL="84407" marR="84407" marT="34286" marB="34286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1004">
                <a:tc>
                  <a:txBody>
                    <a:bodyPr/>
                    <a:lstStyle/>
                    <a:p>
                      <a:r>
                        <a:rPr lang="en-US" sz="1400" dirty="0"/>
                        <a:t>A.15</a:t>
                      </a:r>
                    </a:p>
                  </a:txBody>
                  <a:tcPr marL="84407" marR="84407" marT="34286" marB="3428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Supplier relationships</a:t>
                      </a:r>
                    </a:p>
                  </a:txBody>
                  <a:tcPr marL="84407" marR="84407" marT="34286" marB="34286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400" dirty="0"/>
                        <a:t>A.16</a:t>
                      </a:r>
                    </a:p>
                  </a:txBody>
                  <a:tcPr marL="84407" marR="84407" marT="34286" marB="3428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 security incident management</a:t>
                      </a:r>
                    </a:p>
                  </a:txBody>
                  <a:tcPr marL="84407" marR="84407" marT="34286" marB="34286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2940">
                <a:tc>
                  <a:txBody>
                    <a:bodyPr/>
                    <a:lstStyle/>
                    <a:p>
                      <a:r>
                        <a:rPr lang="en-US" sz="1400" dirty="0"/>
                        <a:t>A.17</a:t>
                      </a:r>
                    </a:p>
                  </a:txBody>
                  <a:tcPr marL="84407" marR="84407" marT="34286" marB="3428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 security aspects of business continuity management</a:t>
                      </a:r>
                    </a:p>
                  </a:txBody>
                  <a:tcPr marL="84407" marR="84407" marT="34286" marB="34286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3846">
                <a:tc>
                  <a:txBody>
                    <a:bodyPr/>
                    <a:lstStyle/>
                    <a:p>
                      <a:r>
                        <a:rPr lang="en-US" sz="1400" dirty="0"/>
                        <a:t>A.18</a:t>
                      </a:r>
                    </a:p>
                  </a:txBody>
                  <a:tcPr marL="84407" marR="84407" marT="34286" marB="3428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Compliance</a:t>
                      </a:r>
                    </a:p>
                  </a:txBody>
                  <a:tcPr marL="84407" marR="84407" marT="34286" marB="34286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xmlns="" id="{D2319F79-79B1-4C28-A5ED-0DD25C01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044962" cy="481013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de-DE" sz="3200" dirty="0"/>
              <a:t>Annex-A  Controls</a:t>
            </a:r>
            <a:endParaRPr lang="de-DE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3350"/>
            <a:ext cx="8229305" cy="609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700" dirty="0" smtClean="0"/>
              <a:t>Suggested time lines  </a:t>
            </a:r>
          </a:p>
        </p:txBody>
      </p:sp>
      <p:sp>
        <p:nvSpPr>
          <p:cNvPr id="267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19150"/>
            <a:ext cx="8508140" cy="3918538"/>
          </a:xfrm>
        </p:spPr>
        <p:txBody>
          <a:bodyPr/>
          <a:lstStyle/>
          <a:p>
            <a:pPr marL="285739" indent="-285739">
              <a:lnSpc>
                <a:spcPct val="80000"/>
              </a:lnSpc>
              <a:spcAft>
                <a:spcPct val="65000"/>
              </a:spcAft>
              <a:buNone/>
              <a:defRPr/>
            </a:pPr>
            <a:r>
              <a:rPr lang="en-US" sz="1700" dirty="0" smtClean="0"/>
              <a:t>							           </a:t>
            </a:r>
            <a:r>
              <a:rPr lang="en-US" sz="2000" dirty="0" smtClean="0"/>
              <a:t> </a:t>
            </a:r>
            <a:r>
              <a:rPr lang="en-US" sz="2000" u="sng" dirty="0" smtClean="0"/>
              <a:t>End by:</a:t>
            </a:r>
          </a:p>
          <a:p>
            <a:pPr marL="285739" indent="-285739">
              <a:lnSpc>
                <a:spcPct val="80000"/>
              </a:lnSpc>
              <a:spcAft>
                <a:spcPct val="65000"/>
              </a:spcAft>
              <a:defRPr/>
            </a:pPr>
            <a:r>
              <a:rPr lang="en-US" sz="2200" dirty="0" smtClean="0"/>
              <a:t>Gap analysis of the system 			         Week 1</a:t>
            </a:r>
          </a:p>
          <a:p>
            <a:pPr marL="285739" indent="-285739">
              <a:lnSpc>
                <a:spcPct val="80000"/>
              </a:lnSpc>
              <a:spcAft>
                <a:spcPct val="65000"/>
              </a:spcAft>
              <a:defRPr/>
            </a:pPr>
            <a:r>
              <a:rPr lang="en-US" sz="2200" dirty="0" smtClean="0"/>
              <a:t>Identification of teams </a:t>
            </a:r>
            <a:r>
              <a:rPr lang="en-US" sz="2200" dirty="0" smtClean="0"/>
              <a:t>and groups</a:t>
            </a:r>
            <a:r>
              <a:rPr lang="en-US" sz="2200" dirty="0" smtClean="0"/>
              <a:t>		         Week 2 </a:t>
            </a:r>
          </a:p>
          <a:p>
            <a:pPr marL="285739" indent="-285739">
              <a:lnSpc>
                <a:spcPct val="80000"/>
              </a:lnSpc>
              <a:spcAft>
                <a:spcPct val="65000"/>
              </a:spcAft>
              <a:defRPr/>
            </a:pPr>
            <a:r>
              <a:rPr lang="en-US" sz="2200" dirty="0" smtClean="0"/>
              <a:t>Process definition </a:t>
            </a:r>
            <a:r>
              <a:rPr lang="en-US" sz="2200" dirty="0" smtClean="0"/>
              <a:t>&amp; Policy       </a:t>
            </a:r>
            <a:r>
              <a:rPr lang="en-US" sz="2200" dirty="0" smtClean="0"/>
              <a:t>	                        Week 6</a:t>
            </a:r>
          </a:p>
          <a:p>
            <a:pPr marL="285739" indent="-285739">
              <a:lnSpc>
                <a:spcPct val="80000"/>
              </a:lnSpc>
              <a:spcAft>
                <a:spcPct val="65000"/>
              </a:spcAft>
              <a:defRPr/>
            </a:pPr>
            <a:r>
              <a:rPr lang="en-US" sz="2200" dirty="0" smtClean="0"/>
              <a:t>Review of the </a:t>
            </a:r>
            <a:r>
              <a:rPr lang="en-US" sz="2200" dirty="0" smtClean="0"/>
              <a:t> Processes                     </a:t>
            </a:r>
            <a:r>
              <a:rPr lang="en-US" sz="2200" dirty="0" smtClean="0"/>
              <a:t>		          Week 8</a:t>
            </a:r>
          </a:p>
          <a:p>
            <a:pPr marL="285739" indent="-285739">
              <a:lnSpc>
                <a:spcPct val="80000"/>
              </a:lnSpc>
              <a:spcAft>
                <a:spcPct val="65000"/>
              </a:spcAft>
              <a:defRPr/>
            </a:pPr>
            <a:r>
              <a:rPr lang="en-US" sz="2200" dirty="0" smtClean="0"/>
              <a:t>Implementation of </a:t>
            </a:r>
            <a:r>
              <a:rPr lang="en-US" sz="2200" dirty="0" smtClean="0"/>
              <a:t> processes                                      </a:t>
            </a:r>
            <a:r>
              <a:rPr lang="en-US" sz="2200" dirty="0" smtClean="0"/>
              <a:t>Week 9 onwards	</a:t>
            </a:r>
          </a:p>
          <a:p>
            <a:pPr marL="285739" indent="-285739">
              <a:lnSpc>
                <a:spcPct val="80000"/>
              </a:lnSpc>
              <a:spcAft>
                <a:spcPct val="65000"/>
              </a:spcAft>
              <a:defRPr/>
            </a:pPr>
            <a:r>
              <a:rPr lang="en-US" sz="2200" dirty="0" smtClean="0"/>
              <a:t>Implementation review 1			          Week </a:t>
            </a:r>
            <a:r>
              <a:rPr lang="en-US" sz="2200" dirty="0" smtClean="0"/>
              <a:t>13</a:t>
            </a:r>
            <a:endParaRPr lang="en-US" sz="2200" dirty="0" smtClean="0"/>
          </a:p>
          <a:p>
            <a:pPr marL="285739" indent="-285739">
              <a:lnSpc>
                <a:spcPct val="80000"/>
              </a:lnSpc>
              <a:spcAft>
                <a:spcPct val="65000"/>
              </a:spcAft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3350"/>
            <a:ext cx="8229305" cy="609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700" dirty="0" smtClean="0"/>
              <a:t>Suggested time lines  </a:t>
            </a:r>
          </a:p>
        </p:txBody>
      </p:sp>
      <p:sp>
        <p:nvSpPr>
          <p:cNvPr id="267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19150"/>
            <a:ext cx="8508140" cy="3918538"/>
          </a:xfrm>
        </p:spPr>
        <p:txBody>
          <a:bodyPr/>
          <a:lstStyle/>
          <a:p>
            <a:pPr marL="285739" indent="-285739">
              <a:lnSpc>
                <a:spcPct val="80000"/>
              </a:lnSpc>
              <a:spcAft>
                <a:spcPct val="65000"/>
              </a:spcAft>
              <a:buNone/>
              <a:defRPr/>
            </a:pPr>
            <a:r>
              <a:rPr lang="en-US" sz="1700" dirty="0" smtClean="0"/>
              <a:t>							           </a:t>
            </a:r>
            <a:r>
              <a:rPr lang="en-US" sz="2000" dirty="0" smtClean="0"/>
              <a:t> </a:t>
            </a:r>
            <a:r>
              <a:rPr lang="en-US" sz="2000" u="sng" dirty="0" smtClean="0"/>
              <a:t>End by</a:t>
            </a:r>
            <a:r>
              <a:rPr lang="en-US" sz="2000" u="sng" dirty="0" smtClean="0"/>
              <a:t>:</a:t>
            </a:r>
            <a:r>
              <a:rPr lang="en-US" sz="2200" dirty="0" smtClean="0"/>
              <a:t>	</a:t>
            </a:r>
          </a:p>
          <a:p>
            <a:pPr marL="285739" indent="-285739">
              <a:lnSpc>
                <a:spcPct val="80000"/>
              </a:lnSpc>
              <a:spcAft>
                <a:spcPct val="65000"/>
              </a:spcAft>
              <a:defRPr/>
            </a:pPr>
            <a:r>
              <a:rPr lang="en-US" sz="2200" dirty="0" smtClean="0"/>
              <a:t>Internal Audit  1 &amp; Management Review </a:t>
            </a:r>
            <a:r>
              <a:rPr lang="en-US" sz="2200" dirty="0" smtClean="0"/>
              <a:t>Meeting </a:t>
            </a:r>
            <a:r>
              <a:rPr lang="en-US" sz="2200" dirty="0" smtClean="0"/>
              <a:t>1 Week </a:t>
            </a:r>
            <a:r>
              <a:rPr lang="en-US" sz="2200" dirty="0" smtClean="0"/>
              <a:t>13 </a:t>
            </a:r>
            <a:endParaRPr lang="en-US" sz="2200" dirty="0" smtClean="0"/>
          </a:p>
          <a:p>
            <a:pPr marL="285739" indent="-285739">
              <a:lnSpc>
                <a:spcPct val="80000"/>
              </a:lnSpc>
              <a:spcAft>
                <a:spcPct val="65000"/>
              </a:spcAft>
              <a:defRPr/>
            </a:pPr>
            <a:r>
              <a:rPr lang="en-US" sz="2200" dirty="0" smtClean="0"/>
              <a:t>Observation closing</a:t>
            </a:r>
            <a:r>
              <a:rPr lang="en-US" sz="2200" dirty="0" smtClean="0"/>
              <a:t>		</a:t>
            </a:r>
            <a:r>
              <a:rPr lang="en-US" sz="2200" dirty="0" smtClean="0"/>
              <a:t>                                      Week15</a:t>
            </a:r>
          </a:p>
          <a:p>
            <a:pPr marL="285739" indent="-285739">
              <a:lnSpc>
                <a:spcPct val="80000"/>
              </a:lnSpc>
              <a:spcAft>
                <a:spcPct val="65000"/>
              </a:spcAft>
              <a:defRPr/>
            </a:pPr>
            <a:r>
              <a:rPr lang="en-US" sz="2200" dirty="0" smtClean="0"/>
              <a:t>Internal </a:t>
            </a:r>
            <a:r>
              <a:rPr lang="en-US" sz="2200" dirty="0" smtClean="0"/>
              <a:t>Audit  </a:t>
            </a:r>
            <a:r>
              <a:rPr lang="en-US" sz="2200" dirty="0" smtClean="0"/>
              <a:t>2 </a:t>
            </a:r>
            <a:r>
              <a:rPr lang="en-US" sz="2200" dirty="0" smtClean="0"/>
              <a:t>&amp; Management Review Meeting </a:t>
            </a:r>
            <a:r>
              <a:rPr lang="en-US" sz="2200" dirty="0" smtClean="0"/>
              <a:t>2 </a:t>
            </a:r>
            <a:r>
              <a:rPr lang="en-US" sz="2200" dirty="0" smtClean="0"/>
              <a:t>Week </a:t>
            </a:r>
            <a:r>
              <a:rPr lang="en-US" sz="2200" dirty="0" smtClean="0"/>
              <a:t>17</a:t>
            </a:r>
          </a:p>
          <a:p>
            <a:pPr marL="285739" indent="-285739">
              <a:lnSpc>
                <a:spcPct val="80000"/>
              </a:lnSpc>
              <a:spcAft>
                <a:spcPct val="65000"/>
              </a:spcAft>
              <a:defRPr/>
            </a:pPr>
            <a:r>
              <a:rPr lang="en-US" sz="2200" dirty="0" smtClean="0"/>
              <a:t>Stage 1 Audit                                                                    Week20</a:t>
            </a:r>
          </a:p>
          <a:p>
            <a:pPr marL="285739" indent="-285739">
              <a:lnSpc>
                <a:spcPct val="80000"/>
              </a:lnSpc>
              <a:spcAft>
                <a:spcPct val="65000"/>
              </a:spcAft>
              <a:defRPr/>
            </a:pPr>
            <a:r>
              <a:rPr lang="en-US" sz="2200" dirty="0" smtClean="0"/>
              <a:t>Stage 2 Audit ( Certification Audit)                               Week 22</a:t>
            </a:r>
            <a:r>
              <a:rPr lang="en-US" sz="2200" dirty="0" smtClean="0"/>
              <a:t>       							</a:t>
            </a:r>
            <a:endParaRPr lang="en-US" sz="2200" dirty="0" smtClean="0"/>
          </a:p>
          <a:p>
            <a:pPr marL="285739" indent="-285739">
              <a:lnSpc>
                <a:spcPct val="80000"/>
              </a:lnSpc>
              <a:spcAft>
                <a:spcPct val="65000"/>
              </a:spcAft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0"/>
            <a:ext cx="8229305" cy="1038312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latin typeface="Calibri" panose="020F0502020204030204" pitchFamily="34" charset="0"/>
              </a:rPr>
              <a:t>Any Questions?</a:t>
            </a:r>
            <a:r>
              <a:rPr lang="en-US" b="1" dirty="0" smtClean="0">
                <a:latin typeface="Calibri" panose="020F0502020204030204" pitchFamily="34" charset="0"/>
              </a:rPr>
              <a:t/>
            </a:r>
            <a:br>
              <a:rPr lang="en-US" b="1" dirty="0" smtClean="0">
                <a:latin typeface="Calibri" panose="020F0502020204030204" pitchFamily="34" charset="0"/>
              </a:rPr>
            </a:br>
            <a:endParaRPr lang="en-US" dirty="0" smtClean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62150"/>
            <a:ext cx="8229305" cy="1257822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en-US" dirty="0" smtClean="0">
              <a:ea typeface="ＭＳ Ｐゴシック" charset="-128"/>
            </a:endParaRPr>
          </a:p>
          <a:p>
            <a:pPr algn="ctr">
              <a:buFontTx/>
              <a:buNone/>
              <a:defRPr/>
            </a:pPr>
            <a:r>
              <a:rPr lang="en-US" b="1" dirty="0" smtClean="0">
                <a:ea typeface="ＭＳ Ｐゴシック" charset="-128"/>
              </a:rPr>
              <a:t>Thank </a:t>
            </a:r>
            <a:r>
              <a:rPr lang="en-US" b="1" dirty="0" smtClean="0">
                <a:ea typeface="ＭＳ Ｐゴシック" charset="-128"/>
              </a:rPr>
              <a:t>You!!</a:t>
            </a:r>
            <a:endParaRPr lang="en-US" b="1" dirty="0" smtClean="0">
              <a:ea typeface="ＭＳ Ｐゴシック" charset="-128"/>
            </a:endParaRPr>
          </a:p>
          <a:p>
            <a:pPr algn="ctr">
              <a:buFontTx/>
              <a:buNone/>
              <a:defRPr/>
            </a:pPr>
            <a:r>
              <a:rPr lang="en-US" dirty="0" smtClean="0">
                <a:ea typeface="ＭＳ Ｐゴシック" charset="-128"/>
              </a:rPr>
              <a:t>				</a:t>
            </a:r>
          </a:p>
          <a:p>
            <a:pPr algn="ctr">
              <a:buFontTx/>
              <a:buNone/>
              <a:defRPr/>
            </a:pPr>
            <a:r>
              <a:rPr lang="en-US" dirty="0" smtClean="0">
                <a:ea typeface="ＭＳ Ｐゴシック" charset="-128"/>
              </a:rPr>
              <a:t>					</a:t>
            </a:r>
            <a:endParaRPr lang="en-US" sz="2300" dirty="0" smtClean="0">
              <a:ea typeface="ＭＳ Ｐゴシック" charset="-12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4340" y="2800350"/>
            <a:ext cx="8229305" cy="2216134"/>
          </a:xfrm>
          <a:prstGeom prst="rect">
            <a:avLst/>
          </a:prstGeom>
        </p:spPr>
        <p:txBody>
          <a:bodyPr lIns="76197" tIns="38098" rIns="76197" bIns="38098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					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		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				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4171950"/>
            <a:ext cx="7086600" cy="533400"/>
          </a:xfrm>
          <a:prstGeom prst="rect">
            <a:avLst/>
          </a:prstGeom>
        </p:spPr>
        <p:txBody>
          <a:bodyPr lIns="76197" tIns="38098" rIns="76197" bIns="38098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 any clarifications/support/information 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contact: </a:t>
            </a:r>
            <a:r>
              <a:rPr lang="en-US" sz="20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admin@lexq.us</a:t>
            </a:r>
            <a:endParaRPr kumimoji="0" lang="en-US" sz="2000" b="1" i="0" u="sng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350"/>
            <a:ext cx="8229305" cy="676287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tx1">
                    <a:lumMod val="1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Information</a:t>
            </a:r>
            <a:endParaRPr lang="en-IN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48" y="819150"/>
            <a:ext cx="8229305" cy="369622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r>
              <a:rPr lang="en-IN" sz="2400" dirty="0" smtClean="0">
                <a:solidFill>
                  <a:schemeClr val="tx1">
                    <a:lumMod val="10000"/>
                  </a:schemeClr>
                </a:solidFill>
                <a:ea typeface="Tahoma" pitchFamily="34" charset="0"/>
                <a:cs typeface="Tahoma" pitchFamily="34" charset="0"/>
              </a:rPr>
              <a:t>Information is an asset that, like other important business assets, is essential to an organization's business and consequently needs to be </a:t>
            </a:r>
            <a:r>
              <a:rPr lang="en-IN" sz="2400" dirty="0" smtClean="0">
                <a:solidFill>
                  <a:schemeClr val="tx1">
                    <a:lumMod val="10000"/>
                  </a:schemeClr>
                </a:solidFill>
                <a:ea typeface="Tahoma" pitchFamily="34" charset="0"/>
                <a:cs typeface="Tahoma" pitchFamily="34" charset="0"/>
              </a:rPr>
              <a:t>suitably protected</a:t>
            </a:r>
            <a:r>
              <a:rPr lang="en-IN" sz="2400" dirty="0" smtClean="0">
                <a:solidFill>
                  <a:srgbClr val="3510D2"/>
                </a:solidFill>
                <a:ea typeface="Tahoma" pitchFamily="34" charset="0"/>
                <a:cs typeface="Tahoma" pitchFamily="34" charset="0"/>
              </a:rPr>
              <a:t>.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14582-BE03-40F2-BB8E-1D65CE42BF3D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305" cy="1038312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Information Security Is:</a:t>
            </a:r>
            <a:r>
              <a:rPr lang="en-US" dirty="0" smtClean="0"/>
              <a:t>	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28700"/>
            <a:ext cx="8458200" cy="37719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/>
              <a:t> The </a:t>
            </a:r>
            <a:r>
              <a:rPr lang="en-US" sz="2400" dirty="0" smtClean="0"/>
              <a:t>application of technology and processes to protect data from </a:t>
            </a:r>
            <a:r>
              <a:rPr lang="en-US" sz="2400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accidental </a:t>
            </a:r>
            <a:r>
              <a:rPr lang="en-US" sz="2400" dirty="0" smtClean="0"/>
              <a:t>or intentional misuse persons known or unknown </a:t>
            </a:r>
            <a:r>
              <a:rPr lang="en-US" sz="2400" dirty="0" smtClean="0"/>
              <a:t>      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inside </a:t>
            </a:r>
            <a:r>
              <a:rPr lang="en-US" sz="2400" dirty="0" smtClean="0"/>
              <a:t>or outside of an organization.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/>
              <a:t> By </a:t>
            </a:r>
            <a:r>
              <a:rPr lang="en-US" sz="2400" dirty="0" smtClean="0"/>
              <a:t>no means strictly a technical aspect, its technical aspects </a:t>
            </a:r>
            <a:r>
              <a:rPr lang="en-US" sz="2400" dirty="0" smtClean="0"/>
              <a:t>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(</a:t>
            </a:r>
            <a:r>
              <a:rPr lang="en-US" sz="2400" dirty="0" smtClean="0"/>
              <a:t>firewalls, encryption, access controls, etc.) are important, but so 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  are </a:t>
            </a:r>
            <a:r>
              <a:rPr lang="en-US" sz="2400" dirty="0" smtClean="0"/>
              <a:t>processes applied to ever varying situations.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/>
              <a:t> An </a:t>
            </a:r>
            <a:r>
              <a:rPr lang="en-US" sz="2400" dirty="0" smtClean="0"/>
              <a:t>increasingly high-profile problem as hackers (or crackers) take </a:t>
            </a: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advantage </a:t>
            </a:r>
            <a:r>
              <a:rPr lang="en-US" sz="2400" dirty="0" smtClean="0"/>
              <a:t>of vulnerabilities against parts of an organization’s  </a:t>
            </a: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network </a:t>
            </a:r>
            <a:r>
              <a:rPr lang="en-US" sz="2400" dirty="0" smtClean="0"/>
              <a:t>either Internet accessible or internal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415784" cy="623840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en-US" sz="3200" dirty="0" smtClean="0"/>
              <a:t>The Need </a:t>
            </a:r>
            <a:r>
              <a:rPr lang="en-US" sz="3200" dirty="0" smtClean="0"/>
              <a:t>for Information </a:t>
            </a:r>
            <a:r>
              <a:rPr lang="en-US" sz="3200" dirty="0" smtClean="0"/>
              <a:t>Security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95350"/>
            <a:ext cx="7969250" cy="3494484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/>
              <a:t>The consequences of insufficient security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/>
              <a:t>Identity </a:t>
            </a:r>
            <a:r>
              <a:rPr lang="en-US" sz="2400" dirty="0" smtClean="0"/>
              <a:t>Theft</a:t>
            </a:r>
            <a:endParaRPr lang="en-US" sz="2400" dirty="0" smtClean="0"/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/>
              <a:t>Compromised Customer Confidence - Loss of </a:t>
            </a:r>
            <a:r>
              <a:rPr lang="en-US" sz="2400" dirty="0" smtClean="0"/>
              <a:t>Business</a:t>
            </a:r>
            <a:endParaRPr lang="en-US" sz="2400" dirty="0" smtClean="0"/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/>
              <a:t>Service Interruption (e.g. e-mail and application)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/>
              <a:t>Loss of Competitive Advantage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/>
              <a:t>Loss of Reputation (e.g. embarrassing </a:t>
            </a:r>
            <a:r>
              <a:rPr lang="en-US" sz="2400" dirty="0"/>
              <a:t>m</a:t>
            </a:r>
            <a:r>
              <a:rPr lang="en-US" sz="2400" dirty="0" smtClean="0"/>
              <a:t>edia </a:t>
            </a:r>
            <a:r>
              <a:rPr lang="en-US" sz="2400" dirty="0"/>
              <a:t>c</a:t>
            </a:r>
            <a:r>
              <a:rPr lang="en-US" sz="2400" dirty="0" smtClean="0"/>
              <a:t>overage)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/>
              <a:t>Legal Penalties – fines and other legal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2400" y="209550"/>
            <a:ext cx="8077200" cy="400050"/>
          </a:xfrm>
        </p:spPr>
        <p:txBody>
          <a:bodyPr/>
          <a:lstStyle/>
          <a:p>
            <a:pPr algn="l" eaLnBrk="1" hangingPunct="1"/>
            <a:r>
              <a:rPr lang="en-US" b="1" dirty="0" smtClean="0">
                <a:solidFill>
                  <a:schemeClr val="tx1"/>
                </a:solidFill>
              </a:rPr>
              <a:t>Confidentiality, Integrity and Availability</a:t>
            </a:r>
            <a:endParaRPr lang="en-IN" b="1" dirty="0" smtClean="0">
              <a:solidFill>
                <a:schemeClr val="tx1"/>
              </a:solidFill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1879-1B7B-409C-8F9A-37EF2A2559C0}" type="slidenum">
              <a:rPr lang="en-US"/>
              <a:pPr/>
              <a:t>5</a:t>
            </a:fld>
            <a:endParaRPr lang="en-US"/>
          </a:p>
        </p:txBody>
      </p:sp>
      <p:pic>
        <p:nvPicPr>
          <p:cNvPr id="11268" name="Picture 11" descr="http://t1.gstatic.com/images?q=tbn:ANd9GcQPgsxbVCFVG_9cvncXNvX2ATTbTpRCK3P6F6Lf_TkF8Lea0ly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971550"/>
            <a:ext cx="2286000" cy="1457325"/>
          </a:xfrm>
          <a:noFill/>
        </p:spPr>
      </p:pic>
      <p:pic>
        <p:nvPicPr>
          <p:cNvPr id="11269" name="Picture 9" descr="http://www.lancs.ac.uk/iss/training/security/Images/c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628901"/>
            <a:ext cx="6248400" cy="196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450"/>
            <a:ext cx="7620000" cy="479822"/>
          </a:xfrm>
        </p:spPr>
        <p:txBody>
          <a:bodyPr>
            <a:noAutofit/>
          </a:bodyPr>
          <a:lstStyle/>
          <a:p>
            <a:pPr algn="l"/>
            <a:r>
              <a:rPr lang="en-IN" sz="3600" dirty="0" smtClean="0"/>
              <a:t>Our ISMS Implementation Methodology</a:t>
            </a:r>
            <a:endParaRPr lang="en-IN" sz="3600" dirty="0"/>
          </a:p>
        </p:txBody>
      </p:sp>
      <p:pic>
        <p:nvPicPr>
          <p:cNvPr id="4" name="Picture 3" descr="fram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857250"/>
            <a:ext cx="85344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>
            <a:extLst>
              <a:ext uri="{FF2B5EF4-FFF2-40B4-BE49-F238E27FC236}">
                <a16:creationId xmlns:a16="http://schemas.microsoft.com/office/drawing/2014/main" xmlns="" id="{EB50F1C6-EB74-424C-8202-2207BD74E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651875" cy="5355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en-US" sz="3200" dirty="0"/>
              <a:t>ISO 27001:2013 Requirements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E15F958-44BB-4883-BE90-E408E64B9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5" y="1200150"/>
            <a:ext cx="378618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/>
          <a:lstStyle/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en-US" sz="2400" dirty="0" smtClean="0"/>
              <a:t>Scope</a:t>
            </a:r>
            <a:endParaRPr lang="en-US" altLang="en-US" sz="2400" dirty="0"/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en-US" sz="2400" dirty="0"/>
              <a:t>Normative references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en-US" sz="2400" dirty="0"/>
              <a:t>Terms and definitions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en-US" sz="2400" dirty="0"/>
              <a:t>Context of the organization 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en-US" sz="2400" dirty="0"/>
              <a:t>Leadership</a:t>
            </a:r>
          </a:p>
          <a:p>
            <a:pPr marL="457200" indent="-457200" eaLnBrk="1" hangingPunct="1">
              <a:spcBef>
                <a:spcPct val="50000"/>
              </a:spcBef>
              <a:buFont typeface="Monotype Sorts" pitchFamily="2" charset="2"/>
              <a:buAutoNum type="arabicPeriod"/>
              <a:defRPr/>
            </a:pPr>
            <a:endParaRPr lang="en-US" altLang="en-US" sz="2100" b="1" dirty="0"/>
          </a:p>
          <a:p>
            <a:pPr marL="457200" indent="-457200" eaLnBrk="1" hangingPunct="1">
              <a:spcBef>
                <a:spcPct val="50000"/>
              </a:spcBef>
              <a:buFont typeface="Monotype Sorts" pitchFamily="2" charset="2"/>
              <a:buAutoNum type="arabicPeriod"/>
              <a:defRPr/>
            </a:pP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762000" y="819150"/>
            <a:ext cx="4283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spcBef>
                <a:spcPct val="20000"/>
              </a:spcBef>
              <a:defRPr/>
            </a:pPr>
            <a:r>
              <a:rPr lang="en-US" altLang="en-US" sz="2000" b="1" dirty="0" smtClean="0"/>
              <a:t>Comprised of the following 10 clauses:</a:t>
            </a:r>
            <a:endParaRPr lang="en-US" alt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572000" y="1200151"/>
            <a:ext cx="419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en-US" altLang="en-US" sz="2400" dirty="0" smtClean="0"/>
              <a:t>6. Planning</a:t>
            </a:r>
            <a:endParaRPr lang="en-US" altLang="en-US" sz="2400" dirty="0" smtClean="0"/>
          </a:p>
          <a:p>
            <a:pPr marL="457200" indent="-457200">
              <a:spcBef>
                <a:spcPct val="50000"/>
              </a:spcBef>
              <a:defRPr/>
            </a:pPr>
            <a:r>
              <a:rPr lang="en-US" altLang="en-US" sz="2400" dirty="0" smtClean="0"/>
              <a:t>7. Support 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en-US" altLang="en-US" sz="2400" dirty="0" smtClean="0"/>
              <a:t>8. Operation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en-US" altLang="en-US" sz="2400" dirty="0" smtClean="0"/>
              <a:t>9. Performance evaluation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en-US" altLang="en-US" sz="2400" dirty="0" smtClean="0"/>
              <a:t>10. Improvement</a:t>
            </a:r>
            <a:endParaRPr lang="en-US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229305" cy="3086994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400" dirty="0" smtClean="0"/>
              <a:t>4.1  Understanding the org. and its  context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dirty="0" smtClean="0"/>
              <a:t>4. 2  Understanding the needs and expectations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dirty="0" smtClean="0"/>
              <a:t>       of interested parties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dirty="0" smtClean="0"/>
              <a:t>4.3  Determining the SCOPE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dirty="0" smtClean="0"/>
              <a:t>4.4  Information security management system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dirty="0" smtClean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7279C0-92AC-4C1A-8E04-6145D0A88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305" cy="676287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/>
              <a:t>Clause 4 – Context of the organization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xmlns="" id="{D0A6BA8D-A3E9-4314-B2DD-BAF4512C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305" cy="103831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/>
              <a:t>Clause 5 – Leadership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7B5FEC-8926-4F34-93F9-44EF1D6E1948}"/>
              </a:ext>
            </a:extLst>
          </p:cNvPr>
          <p:cNvSpPr txBox="1"/>
          <p:nvPr/>
        </p:nvSpPr>
        <p:spPr>
          <a:xfrm>
            <a:off x="381000" y="895350"/>
            <a:ext cx="807720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j-lt"/>
              </a:rPr>
              <a:t>5.1  Leadership and commitment </a:t>
            </a:r>
          </a:p>
          <a:p>
            <a:pPr eaLnBrk="1" hangingPunct="1">
              <a:defRPr/>
            </a:pPr>
            <a:r>
              <a:rPr lang="en-US" sz="2800" dirty="0"/>
              <a:t>5.2  </a:t>
            </a:r>
            <a:r>
              <a:rPr lang="en-US" sz="2800" dirty="0" smtClean="0">
                <a:latin typeface="+mj-lt"/>
              </a:rPr>
              <a:t>Policy</a:t>
            </a:r>
            <a:endParaRPr lang="en-US" sz="2800" dirty="0">
              <a:latin typeface="+mj-lt"/>
            </a:endParaRPr>
          </a:p>
          <a:p>
            <a:pPr eaLnBrk="1" hangingPunct="1">
              <a:defRPr/>
            </a:pPr>
            <a:r>
              <a:rPr lang="en-US" altLang="en-US" sz="2800" dirty="0">
                <a:latin typeface="+mj-lt"/>
              </a:rPr>
              <a:t>5.3  Organizational roles, 	responsibilities </a:t>
            </a:r>
            <a:r>
              <a:rPr lang="en-US" altLang="en-US" sz="2800" dirty="0" smtClean="0">
                <a:latin typeface="+mj-lt"/>
              </a:rPr>
              <a:t>and authorities</a:t>
            </a:r>
            <a:endParaRPr lang="en-US" altLang="en-US" sz="2800" dirty="0">
              <a:latin typeface="+mj-lt"/>
            </a:endParaRPr>
          </a:p>
          <a:p>
            <a:pPr eaLnBrk="1" hangingPunct="1">
              <a:defRPr/>
            </a:pPr>
            <a:endParaRPr lang="en-US" sz="3200" dirty="0">
              <a:solidFill>
                <a:srgbClr val="006000"/>
              </a:solidFill>
            </a:endParaRPr>
          </a:p>
          <a:p>
            <a:pPr eaLnBrk="1" hangingPunct="1">
              <a:defRPr/>
            </a:pPr>
            <a:endParaRPr lang="en-US" sz="3200" dirty="0">
              <a:solidFill>
                <a:srgbClr val="006000"/>
              </a:solidFill>
              <a:latin typeface="+mj-lt"/>
            </a:endParaRPr>
          </a:p>
          <a:p>
            <a:pPr eaLnBrk="1" hangingPunct="1">
              <a:defRPr/>
            </a:pPr>
            <a:endParaRPr lang="en-US" sz="3200" dirty="0">
              <a:solidFill>
                <a:srgbClr val="006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400</Words>
  <Application>Microsoft Office PowerPoint</Application>
  <PresentationFormat>On-screen Show (16:9)</PresentationFormat>
  <Paragraphs>140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Information</vt:lpstr>
      <vt:lpstr>Information Security Is: </vt:lpstr>
      <vt:lpstr>The Need for Information Security</vt:lpstr>
      <vt:lpstr>Confidentiality, Integrity and Availability</vt:lpstr>
      <vt:lpstr>Our ISMS Implementation Methodology</vt:lpstr>
      <vt:lpstr>Slide 7</vt:lpstr>
      <vt:lpstr>Clause 4 – Context of the organization </vt:lpstr>
      <vt:lpstr>Clause 5 – Leadership</vt:lpstr>
      <vt:lpstr>Clause 6. Planning</vt:lpstr>
      <vt:lpstr>Slide 11</vt:lpstr>
      <vt:lpstr>8. Operation </vt:lpstr>
      <vt:lpstr>9. Performance Evaluation</vt:lpstr>
      <vt:lpstr>10. Improvement</vt:lpstr>
      <vt:lpstr>Annex-A  Controls</vt:lpstr>
      <vt:lpstr>Suggested time lines  </vt:lpstr>
      <vt:lpstr>Suggested time lines  </vt:lpstr>
      <vt:lpstr>Any Questions?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web designe</dc:creator>
  <cp:lastModifiedBy>Gopal Rao</cp:lastModifiedBy>
  <cp:revision>67</cp:revision>
  <dcterms:created xsi:type="dcterms:W3CDTF">2018-10-18T09:10:40Z</dcterms:created>
  <dcterms:modified xsi:type="dcterms:W3CDTF">2018-11-12T04:19:48Z</dcterms:modified>
</cp:coreProperties>
</file>