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4" r:id="rId2"/>
    <p:sldId id="296" r:id="rId3"/>
    <p:sldId id="297" r:id="rId4"/>
    <p:sldId id="298" r:id="rId5"/>
    <p:sldId id="299" r:id="rId6"/>
    <p:sldId id="300" r:id="rId7"/>
    <p:sldId id="301" r:id="rId8"/>
    <p:sldId id="293" r:id="rId9"/>
    <p:sldId id="294" r:id="rId10"/>
    <p:sldId id="295" r:id="rId11"/>
    <p:sldId id="28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81" d="100"/>
          <a:sy n="81" d="100"/>
        </p:scale>
        <p:origin x="112"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6B17D-ABB6-4D3A-BCE9-9824646F41F7}" type="datetimeFigureOut">
              <a:rPr lang="en-IN" smtClean="0"/>
              <a:pPr/>
              <a:t>26-05-2020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4824E-CDBA-4F52-876F-2002A4519B2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8" y="219063"/>
            <a:ext cx="8229305" cy="1038312"/>
          </a:xfrm>
          <a:prstGeom prst="rect">
            <a:avLst/>
          </a:prstGeom>
        </p:spPr>
        <p:txBody>
          <a:bodyPr lIns="76197" tIns="38098" rIns="76197" bIns="38098"/>
          <a:lstStyle/>
          <a:p>
            <a:r>
              <a:rPr lang="en-US" smtClean="0"/>
              <a:t>Click to edit Master title style</a:t>
            </a:r>
            <a:endParaRPr lang="en-US"/>
          </a:p>
        </p:txBody>
      </p:sp>
      <p:sp>
        <p:nvSpPr>
          <p:cNvPr id="3" name="Content Placeholder 2"/>
          <p:cNvSpPr>
            <a:spLocks noGrp="1"/>
          </p:cNvSpPr>
          <p:nvPr>
            <p:ph idx="1"/>
          </p:nvPr>
        </p:nvSpPr>
        <p:spPr>
          <a:xfrm>
            <a:off x="457348" y="1428378"/>
            <a:ext cx="8229305" cy="3086994"/>
          </a:xfrm>
          <a:prstGeom prst="rect">
            <a:avLst/>
          </a:prstGeom>
        </p:spPr>
        <p:txBody>
          <a:bodyPr lIns="76197" tIns="38098" rIns="76197" bIns="380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348" y="4684140"/>
            <a:ext cx="2133305" cy="356535"/>
          </a:xfrm>
          <a:prstGeom prst="rect">
            <a:avLst/>
          </a:prstGeom>
          <a:ln/>
        </p:spPr>
        <p:txBody>
          <a:bodyPr lIns="76197" tIns="38098" rIns="76197" bIns="38098"/>
          <a:lstStyle>
            <a:lvl1pPr>
              <a:defRPr/>
            </a:lvl1pPr>
          </a:lstStyle>
          <a:p>
            <a:pPr>
              <a:defRPr/>
            </a:pPr>
            <a:endParaRPr lang="en-US"/>
          </a:p>
        </p:txBody>
      </p:sp>
      <p:sp>
        <p:nvSpPr>
          <p:cNvPr id="5" name="Rectangle 5"/>
          <p:cNvSpPr>
            <a:spLocks noGrp="1" noChangeArrowheads="1"/>
          </p:cNvSpPr>
          <p:nvPr>
            <p:ph type="ftr" sz="quarter" idx="11"/>
          </p:nvPr>
        </p:nvSpPr>
        <p:spPr>
          <a:xfrm>
            <a:off x="3124717" y="4684140"/>
            <a:ext cx="2894567" cy="356535"/>
          </a:xfrm>
          <a:prstGeom prst="rect">
            <a:avLst/>
          </a:prstGeom>
          <a:ln/>
        </p:spPr>
        <p:txBody>
          <a:bodyPr lIns="76197" tIns="38098" rIns="76197" bIns="38098"/>
          <a:lstStyle>
            <a:lvl1pPr>
              <a:defRPr/>
            </a:lvl1pPr>
          </a:lstStyle>
          <a:p>
            <a:pPr>
              <a:defRPr/>
            </a:pPr>
            <a:endParaRPr lang="en-US"/>
          </a:p>
        </p:txBody>
      </p:sp>
      <p:sp>
        <p:nvSpPr>
          <p:cNvPr id="6" name="Rectangle 6"/>
          <p:cNvSpPr>
            <a:spLocks noGrp="1" noChangeArrowheads="1"/>
          </p:cNvSpPr>
          <p:nvPr>
            <p:ph type="sldNum" sz="quarter" idx="12"/>
          </p:nvPr>
        </p:nvSpPr>
        <p:spPr>
          <a:xfrm>
            <a:off x="6553348" y="4684140"/>
            <a:ext cx="2133305" cy="356535"/>
          </a:xfrm>
          <a:prstGeom prst="rect">
            <a:avLst/>
          </a:prstGeom>
          <a:ln/>
        </p:spPr>
        <p:txBody>
          <a:bodyPr lIns="76197" tIns="38098" rIns="76197" bIns="38098"/>
          <a:lstStyle>
            <a:lvl1pPr>
              <a:defRPr/>
            </a:lvl1pPr>
          </a:lstStyle>
          <a:p>
            <a:pPr>
              <a:defRPr/>
            </a:pPr>
            <a:fld id="{C27E98CE-D62A-405E-9EE0-7CC508C259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02-1.png"/>
          <p:cNvPicPr>
            <a:picLocks noChangeAspect="1"/>
          </p:cNvPicPr>
          <p:nvPr userDrawn="1"/>
        </p:nvPicPr>
        <p:blipFill>
          <a:blip r:embed="rId5" cstate="print"/>
          <a:stretch>
            <a:fillRect/>
          </a:stretch>
        </p:blipFill>
        <p:spPr>
          <a:xfrm>
            <a:off x="0" y="0"/>
            <a:ext cx="9144000" cy="5143500"/>
          </a:xfrm>
          <a:prstGeom prst="rect">
            <a:avLst/>
          </a:prstGeom>
        </p:spPr>
      </p:pic>
      <p:sp>
        <p:nvSpPr>
          <p:cNvPr id="8" name="TextBox 7"/>
          <p:cNvSpPr txBox="1"/>
          <p:nvPr userDrawn="1"/>
        </p:nvSpPr>
        <p:spPr>
          <a:xfrm>
            <a:off x="3276600" y="4705350"/>
            <a:ext cx="3124200" cy="276999"/>
          </a:xfrm>
          <a:prstGeom prst="rect">
            <a:avLst/>
          </a:prstGeom>
          <a:noFill/>
        </p:spPr>
        <p:txBody>
          <a:bodyPr wrap="square" rtlCol="0">
            <a:spAutoFit/>
          </a:bodyPr>
          <a:lstStyle/>
          <a:p>
            <a:r>
              <a:rPr lang="en-US" sz="1200" b="1" dirty="0" smtClean="0">
                <a:solidFill>
                  <a:schemeClr val="tx1">
                    <a:lumMod val="75000"/>
                    <a:lumOff val="25000"/>
                  </a:schemeClr>
                </a:solidFill>
                <a:latin typeface="Lato" pitchFamily="34" charset="0"/>
              </a:rPr>
              <a:t>www.lexnimble.in |  www.lexnimble.com</a:t>
            </a:r>
            <a:endParaRPr lang="en-US" sz="1200" b="1" dirty="0">
              <a:solidFill>
                <a:schemeClr val="tx1">
                  <a:lumMod val="75000"/>
                  <a:lumOff val="25000"/>
                </a:schemeClr>
              </a:solidFill>
              <a:latin typeface="Lato"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0" y="4781550"/>
            <a:ext cx="3124200" cy="276999"/>
          </a:xfrm>
          <a:prstGeom prst="rect">
            <a:avLst/>
          </a:prstGeom>
          <a:noFill/>
        </p:spPr>
        <p:txBody>
          <a:bodyPr wrap="square" rtlCol="0">
            <a:spAutoFit/>
          </a:bodyPr>
          <a:lstStyle/>
          <a:p>
            <a:r>
              <a:rPr lang="en-US" sz="1200" b="1" dirty="0" smtClean="0">
                <a:solidFill>
                  <a:schemeClr val="bg1"/>
                </a:solidFill>
                <a:latin typeface="Lato" pitchFamily="34" charset="0"/>
              </a:rPr>
              <a:t>www.lexnimble.in |  www.lexnimble.com</a:t>
            </a:r>
            <a:endParaRPr lang="en-US" sz="1200" b="1" dirty="0">
              <a:solidFill>
                <a:schemeClr val="bg1"/>
              </a:solidFill>
              <a:latin typeface="Lato" pitchFamily="34" charset="0"/>
            </a:endParaRPr>
          </a:p>
        </p:txBody>
      </p:sp>
      <p:pic>
        <p:nvPicPr>
          <p:cNvPr id="11" name="Picture 10" descr="template icon.png"/>
          <p:cNvPicPr>
            <a:picLocks noChangeAspect="1"/>
          </p:cNvPicPr>
          <p:nvPr/>
        </p:nvPicPr>
        <p:blipFill>
          <a:blip r:embed="rId2" cstate="print"/>
          <a:stretch>
            <a:fillRect/>
          </a:stretch>
        </p:blipFill>
        <p:spPr>
          <a:xfrm>
            <a:off x="4517136" y="2518410"/>
            <a:ext cx="109728" cy="106680"/>
          </a:xfrm>
          <a:prstGeom prst="rect">
            <a:avLst/>
          </a:prstGeom>
        </p:spPr>
      </p:pic>
      <p:pic>
        <p:nvPicPr>
          <p:cNvPr id="12" name="Picture 11" descr="template icon.png"/>
          <p:cNvPicPr>
            <a:picLocks noChangeAspect="1"/>
          </p:cNvPicPr>
          <p:nvPr/>
        </p:nvPicPr>
        <p:blipFill>
          <a:blip r:embed="rId3" cstate="print"/>
          <a:stretch>
            <a:fillRect/>
          </a:stretch>
        </p:blipFill>
        <p:spPr>
          <a:xfrm>
            <a:off x="5943600" y="4861982"/>
            <a:ext cx="152400" cy="148167"/>
          </a:xfrm>
          <a:prstGeom prst="rect">
            <a:avLst/>
          </a:prstGeom>
        </p:spPr>
      </p:pic>
      <p:pic>
        <p:nvPicPr>
          <p:cNvPr id="17" name="Picture 16" descr="template2-new 2.png"/>
          <p:cNvPicPr>
            <a:picLocks noChangeAspect="1"/>
          </p:cNvPicPr>
          <p:nvPr/>
        </p:nvPicPr>
        <p:blipFill>
          <a:blip r:embed="rId4" cstate="print"/>
          <a:stretch>
            <a:fillRect/>
          </a:stretch>
        </p:blipFill>
        <p:spPr>
          <a:xfrm>
            <a:off x="0" y="0"/>
            <a:ext cx="9144000" cy="5143500"/>
          </a:xfrm>
          <a:prstGeom prst="rect">
            <a:avLst/>
          </a:prstGeom>
        </p:spPr>
      </p:pic>
      <p:pic>
        <p:nvPicPr>
          <p:cNvPr id="18" name="Picture 17" descr="LexNimblesolutions_logo.png"/>
          <p:cNvPicPr>
            <a:picLocks noChangeAspect="1"/>
          </p:cNvPicPr>
          <p:nvPr/>
        </p:nvPicPr>
        <p:blipFill>
          <a:blip r:embed="rId5" cstate="print"/>
          <a:stretch>
            <a:fillRect/>
          </a:stretch>
        </p:blipFill>
        <p:spPr>
          <a:xfrm>
            <a:off x="0" y="514350"/>
            <a:ext cx="1752600" cy="750332"/>
          </a:xfrm>
          <a:prstGeom prst="rect">
            <a:avLst/>
          </a:prstGeom>
        </p:spPr>
      </p:pic>
      <p:pic>
        <p:nvPicPr>
          <p:cNvPr id="19" name="Picture 18" descr="Logo_LexQ.png"/>
          <p:cNvPicPr>
            <a:picLocks noChangeAspect="1"/>
          </p:cNvPicPr>
          <p:nvPr/>
        </p:nvPicPr>
        <p:blipFill>
          <a:blip r:embed="rId6" cstate="print"/>
          <a:stretch>
            <a:fillRect/>
          </a:stretch>
        </p:blipFill>
        <p:spPr>
          <a:xfrm>
            <a:off x="7643445" y="3638550"/>
            <a:ext cx="1432821" cy="838200"/>
          </a:xfrm>
          <a:prstGeom prst="rect">
            <a:avLst/>
          </a:prstGeom>
        </p:spPr>
      </p:pic>
      <p:sp>
        <p:nvSpPr>
          <p:cNvPr id="20" name="TextBox 19"/>
          <p:cNvSpPr txBox="1"/>
          <p:nvPr/>
        </p:nvSpPr>
        <p:spPr>
          <a:xfrm>
            <a:off x="2133600" y="252740"/>
            <a:ext cx="6629400" cy="523220"/>
          </a:xfrm>
          <a:prstGeom prst="rect">
            <a:avLst/>
          </a:prstGeom>
          <a:noFill/>
        </p:spPr>
        <p:txBody>
          <a:bodyPr wrap="square" rtlCol="0">
            <a:spAutoFit/>
          </a:bodyPr>
          <a:lstStyle/>
          <a:p>
            <a:pPr algn="r"/>
            <a:r>
              <a:rPr lang="en-US" sz="2800" dirty="0" smtClean="0">
                <a:solidFill>
                  <a:schemeClr val="bg1"/>
                </a:solidFill>
                <a:ea typeface="ＭＳ Ｐゴシック" charset="-128"/>
              </a:rPr>
              <a:t>ISO </a:t>
            </a:r>
            <a:r>
              <a:rPr lang="en-US" sz="2800" dirty="0" smtClean="0">
                <a:solidFill>
                  <a:schemeClr val="bg1"/>
                </a:solidFill>
                <a:ea typeface="ＭＳ Ｐゴシック" charset="-128"/>
              </a:rPr>
              <a:t>27001:2013 Certification    </a:t>
            </a:r>
            <a:endParaRPr lang="en-US" sz="2800" dirty="0">
              <a:solidFill>
                <a:schemeClr val="bg1"/>
              </a:solidFill>
              <a:ea typeface="ＭＳ Ｐゴシック" charset="-128"/>
            </a:endParaRPr>
          </a:p>
        </p:txBody>
      </p:sp>
      <p:sp>
        <p:nvSpPr>
          <p:cNvPr id="24" name="TextBox 23"/>
          <p:cNvSpPr txBox="1"/>
          <p:nvPr/>
        </p:nvSpPr>
        <p:spPr>
          <a:xfrm>
            <a:off x="6019800" y="4705350"/>
            <a:ext cx="3124200" cy="276999"/>
          </a:xfrm>
          <a:prstGeom prst="rect">
            <a:avLst/>
          </a:prstGeom>
          <a:noFill/>
        </p:spPr>
        <p:txBody>
          <a:bodyPr wrap="square" rtlCol="0">
            <a:spAutoFit/>
          </a:bodyPr>
          <a:lstStyle/>
          <a:p>
            <a:r>
              <a:rPr lang="en-US" sz="1200" b="1" dirty="0" smtClean="0">
                <a:solidFill>
                  <a:schemeClr val="bg1"/>
                </a:solidFill>
                <a:latin typeface="Lato" pitchFamily="34" charset="0"/>
              </a:rPr>
              <a:t>www.lexnimble.in |  www.lexnimble.com</a:t>
            </a:r>
            <a:endParaRPr lang="en-US" sz="1200" b="1" dirty="0">
              <a:solidFill>
                <a:schemeClr val="bg1"/>
              </a:solidFill>
              <a:latin typeface="Lat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95350"/>
            <a:ext cx="8229305" cy="3086994"/>
          </a:xfrm>
        </p:spPr>
        <p:txBody>
          <a:bodyPr/>
          <a:lstStyle/>
          <a:p>
            <a:r>
              <a:rPr lang="en-US" sz="2400" dirty="0"/>
              <a:t>The </a:t>
            </a:r>
            <a:r>
              <a:rPr lang="en-US" sz="2400" dirty="0" smtClean="0"/>
              <a:t>organization </a:t>
            </a:r>
            <a:r>
              <a:rPr lang="en-US" sz="2400" dirty="0"/>
              <a:t>will have clearly identified which information assets it has and their value. </a:t>
            </a:r>
            <a:r>
              <a:rPr lang="en-US" sz="2400" dirty="0"/>
              <a:t>It will be able to make informed decisions about the risk around them, how to best secure them. This will ensure effective spend on IT security, ensuring the costs is proportional to the risk and benefit.</a:t>
            </a:r>
          </a:p>
          <a:p>
            <a:endParaRPr lang="en-US" dirty="0"/>
          </a:p>
        </p:txBody>
      </p:sp>
      <p:sp>
        <p:nvSpPr>
          <p:cNvPr id="4" name="Title 1"/>
          <p:cNvSpPr>
            <a:spLocks noGrp="1"/>
          </p:cNvSpPr>
          <p:nvPr>
            <p:ph type="title"/>
          </p:nvPr>
        </p:nvSpPr>
        <p:spPr>
          <a:xfrm>
            <a:off x="0" y="57150"/>
            <a:ext cx="8686653" cy="762000"/>
          </a:xfrm>
        </p:spPr>
        <p:txBody>
          <a:bodyPr/>
          <a:lstStyle/>
          <a:p>
            <a:pPr algn="l"/>
            <a:r>
              <a:rPr lang="en-US" sz="3600" dirty="0" smtClean="0"/>
              <a:t>ISO </a:t>
            </a:r>
            <a:r>
              <a:rPr lang="en-US" sz="3600" dirty="0"/>
              <a:t>27001 certification benefit </a:t>
            </a:r>
            <a:r>
              <a:rPr lang="en-US" sz="3600" dirty="0" smtClean="0"/>
              <a:t>my business</a:t>
            </a:r>
            <a:r>
              <a:rPr lang="en-US" sz="3600" dirty="0"/>
              <a:t>?</a:t>
            </a:r>
            <a:br>
              <a:rPr lang="en-US" sz="3600" dirty="0"/>
            </a:br>
            <a:endParaRPr lang="en-US" sz="3600" dirty="0"/>
          </a:p>
        </p:txBody>
      </p:sp>
    </p:spTree>
    <p:extLst>
      <p:ext uri="{BB962C8B-B14F-4D97-AF65-F5344CB8AC3E}">
        <p14:creationId xmlns:p14="http://schemas.microsoft.com/office/powerpoint/2010/main" val="38645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62150"/>
            <a:ext cx="8229305" cy="1257822"/>
          </a:xfrm>
        </p:spPr>
        <p:txBody>
          <a:bodyPr/>
          <a:lstStyle/>
          <a:p>
            <a:pPr algn="ctr">
              <a:buFontTx/>
              <a:buNone/>
              <a:defRPr/>
            </a:pPr>
            <a:endParaRPr lang="en-US" dirty="0" smtClean="0">
              <a:ea typeface="ＭＳ Ｐゴシック" charset="-128"/>
            </a:endParaRPr>
          </a:p>
          <a:p>
            <a:pPr algn="ctr">
              <a:buFontTx/>
              <a:buNone/>
              <a:defRPr/>
            </a:pPr>
            <a:r>
              <a:rPr lang="en-US" b="1" dirty="0" smtClean="0">
                <a:ea typeface="ＭＳ Ｐゴシック" charset="-128"/>
              </a:rPr>
              <a:t>Thank You!!</a:t>
            </a:r>
          </a:p>
          <a:p>
            <a:pPr algn="ctr">
              <a:buFontTx/>
              <a:buNone/>
              <a:defRPr/>
            </a:pPr>
            <a:r>
              <a:rPr lang="en-US" dirty="0" smtClean="0">
                <a:ea typeface="ＭＳ Ｐゴシック" charset="-128"/>
              </a:rPr>
              <a:t>				</a:t>
            </a:r>
          </a:p>
          <a:p>
            <a:pPr algn="ctr">
              <a:buFontTx/>
              <a:buNone/>
              <a:defRPr/>
            </a:pPr>
            <a:r>
              <a:rPr lang="en-US" dirty="0" smtClean="0">
                <a:ea typeface="ＭＳ Ｐゴシック" charset="-128"/>
              </a:rPr>
              <a:t>					</a:t>
            </a:r>
            <a:endParaRPr lang="en-US" sz="2300" dirty="0" smtClean="0">
              <a:ea typeface="ＭＳ Ｐゴシック" charset="-128"/>
            </a:endParaRPr>
          </a:p>
        </p:txBody>
      </p:sp>
      <p:sp>
        <p:nvSpPr>
          <p:cNvPr id="4" name="Content Placeholder 2"/>
          <p:cNvSpPr txBox="1">
            <a:spLocks/>
          </p:cNvSpPr>
          <p:nvPr/>
        </p:nvSpPr>
        <p:spPr>
          <a:xfrm>
            <a:off x="574340" y="2800350"/>
            <a:ext cx="8229305" cy="2216134"/>
          </a:xfrm>
          <a:prstGeom prst="rect">
            <a:avLst/>
          </a:prstGeom>
        </p:spPr>
        <p:txBody>
          <a:bodyPr lIns="76197" tIns="38098" rIns="76197" bIns="38098"/>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rPr>
              <a:t>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rPr>
              <a:t>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rPr>
              <a:t>					</a:t>
            </a:r>
            <a:endParaRPr kumimoji="0" lang="en-US" sz="23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p:txBody>
      </p:sp>
      <p:sp>
        <p:nvSpPr>
          <p:cNvPr id="5" name="Rectangle 2"/>
          <p:cNvSpPr txBox="1">
            <a:spLocks noChangeArrowheads="1"/>
          </p:cNvSpPr>
          <p:nvPr/>
        </p:nvSpPr>
        <p:spPr>
          <a:xfrm>
            <a:off x="685800" y="4171950"/>
            <a:ext cx="7086600" cy="533400"/>
          </a:xfrm>
          <a:prstGeom prst="rect">
            <a:avLst/>
          </a:prstGeom>
        </p:spPr>
        <p:txBody>
          <a:bodyPr lIns="76197" tIns="38098" rIns="76197" bIns="38098" rtlCol="0">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For any clarifications/support/information </a:t>
            </a:r>
            <a:b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contact: </a:t>
            </a:r>
            <a:r>
              <a:rPr lang="en-US" sz="2000" b="1" u="sng" dirty="0" smtClean="0">
                <a:solidFill>
                  <a:srgbClr val="0033CC"/>
                </a:solidFill>
                <a:effectLst>
                  <a:outerShdw blurRad="38100" dist="38100" dir="2700000" algn="tl">
                    <a:srgbClr val="000000">
                      <a:alpha val="43137"/>
                    </a:srgbClr>
                  </a:outerShdw>
                </a:effectLst>
                <a:latin typeface="+mj-lt"/>
                <a:ea typeface="+mj-ea"/>
                <a:cs typeface="+mj-cs"/>
              </a:rPr>
              <a:t>admin@lexq.us</a:t>
            </a:r>
            <a:endParaRPr kumimoji="0" lang="en-US" sz="2000" b="1" i="0" u="sng" strike="noStrike" kern="120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347"/>
            <a:ext cx="7886700" cy="685800"/>
          </a:xfrm>
        </p:spPr>
        <p:txBody>
          <a:bodyPr>
            <a:normAutofit fontScale="90000"/>
          </a:bodyPr>
          <a:lstStyle/>
          <a:p>
            <a:pPr algn="l" defTabSz="914378">
              <a:defRPr/>
            </a:pPr>
            <a:r>
              <a:rPr lang="en-US" dirty="0"/>
              <a:t>ISO </a:t>
            </a:r>
            <a:r>
              <a:rPr lang="en-US" dirty="0" smtClean="0"/>
              <a:t>27001:2013 </a:t>
            </a:r>
            <a:r>
              <a:rPr lang="en-US" dirty="0"/>
              <a:t>Certification</a:t>
            </a:r>
            <a:br>
              <a:rPr lang="en-US" dirty="0"/>
            </a:br>
            <a:r>
              <a:rPr lang="en-US" dirty="0"/>
              <a:t/>
            </a:r>
            <a:br>
              <a:rPr lang="en-US" dirty="0"/>
            </a:br>
            <a:endParaRPr lang="en-US" dirty="0"/>
          </a:p>
        </p:txBody>
      </p:sp>
      <p:sp>
        <p:nvSpPr>
          <p:cNvPr id="3" name="Content Placeholder 2"/>
          <p:cNvSpPr>
            <a:spLocks noGrp="1"/>
          </p:cNvSpPr>
          <p:nvPr>
            <p:ph idx="1"/>
          </p:nvPr>
        </p:nvSpPr>
        <p:spPr>
          <a:xfrm>
            <a:off x="433388" y="859631"/>
            <a:ext cx="7886700" cy="3686175"/>
          </a:xfrm>
        </p:spPr>
        <p:txBody>
          <a:bodyPr/>
          <a:lstStyle/>
          <a:p>
            <a:pPr marL="0" indent="0" defTabSz="914378">
              <a:buNone/>
              <a:defRPr/>
            </a:pPr>
            <a:r>
              <a:rPr lang="en-US" sz="2100" dirty="0"/>
              <a:t>After implementation, your ISO </a:t>
            </a:r>
            <a:r>
              <a:rPr lang="en-US" sz="2100" dirty="0" smtClean="0"/>
              <a:t>27001 Information </a:t>
            </a:r>
            <a:r>
              <a:rPr lang="en-US" sz="2100" dirty="0"/>
              <a:t>system will be certified by means of a certification audit. </a:t>
            </a:r>
          </a:p>
          <a:p>
            <a:pPr marL="342892" indent="-342892" defTabSz="914378">
              <a:defRPr/>
            </a:pPr>
            <a:r>
              <a:rPr lang="en-US" sz="2100" dirty="0"/>
              <a:t>Certification audits are conducted by certification bodies.</a:t>
            </a:r>
          </a:p>
          <a:p>
            <a:pPr marL="342892" indent="-342892" defTabSz="914378">
              <a:defRPr/>
            </a:pPr>
            <a:r>
              <a:rPr lang="en-US" sz="2100" dirty="0"/>
              <a:t>To achieve ISO </a:t>
            </a:r>
            <a:r>
              <a:rPr lang="en-US" sz="2100" dirty="0" smtClean="0"/>
              <a:t>27001 </a:t>
            </a:r>
            <a:r>
              <a:rPr lang="en-US" sz="2100" dirty="0"/>
              <a:t>certification your organization needs to demonstrate that it can meet the regulatory requirements and that all the requirements of the standard is conformed to. </a:t>
            </a:r>
          </a:p>
          <a:p>
            <a:pPr marL="342892" indent="-342892" defTabSz="914378">
              <a:defRPr/>
            </a:pPr>
            <a:r>
              <a:rPr lang="en-US" sz="2100" dirty="0"/>
              <a:t>The cycle repeats itself every 3 years: </a:t>
            </a:r>
          </a:p>
          <a:p>
            <a:pPr marL="728663" lvl="1" indent="-385763" defTabSz="914378">
              <a:buFont typeface="+mj-lt"/>
              <a:buAutoNum type="alphaLcParenR"/>
              <a:defRPr/>
            </a:pPr>
            <a:r>
              <a:rPr lang="en-US" sz="2100" dirty="0"/>
              <a:t>Year 1: Certification Audit: Stage 1 &amp; Stage 2</a:t>
            </a:r>
          </a:p>
          <a:p>
            <a:pPr marL="728663" lvl="1" indent="-385763" defTabSz="914378">
              <a:buFont typeface="+mj-lt"/>
              <a:buAutoNum type="alphaLcParenR"/>
              <a:defRPr/>
            </a:pPr>
            <a:r>
              <a:rPr lang="en-US" sz="2100" dirty="0"/>
              <a:t>Year 2: Surveillance Audit </a:t>
            </a:r>
          </a:p>
          <a:p>
            <a:pPr marL="728663" lvl="1" indent="-385763" defTabSz="914378">
              <a:buFont typeface="+mj-lt"/>
              <a:buAutoNum type="alphaLcParenR"/>
              <a:defRPr/>
            </a:pPr>
            <a:r>
              <a:rPr lang="en-US" sz="2100" dirty="0"/>
              <a:t>Year 3: Surveillance Audit</a:t>
            </a:r>
          </a:p>
        </p:txBody>
      </p:sp>
    </p:spTree>
    <p:extLst>
      <p:ext uri="{BB962C8B-B14F-4D97-AF65-F5344CB8AC3E}">
        <p14:creationId xmlns:p14="http://schemas.microsoft.com/office/powerpoint/2010/main" val="57319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bwMode="auto">
          <a:xfrm>
            <a:off x="592931" y="841772"/>
            <a:ext cx="7886700" cy="385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sz="2400" u="sng" dirty="0"/>
              <a:t>Stage one audit </a:t>
            </a:r>
          </a:p>
          <a:p>
            <a:pPr marL="0" indent="0">
              <a:buNone/>
            </a:pPr>
            <a:r>
              <a:rPr lang="en-US" altLang="en-US" sz="2400" dirty="0"/>
              <a:t>The purpose of a stage one audit is to determine the readiness. </a:t>
            </a:r>
          </a:p>
          <a:p>
            <a:pPr marL="0" indent="0">
              <a:buNone/>
            </a:pPr>
            <a:r>
              <a:rPr lang="en-US" altLang="en-US" sz="2400" dirty="0" smtClean="0"/>
              <a:t>ISMS </a:t>
            </a:r>
            <a:r>
              <a:rPr lang="en-US" altLang="en-US" sz="2400" dirty="0"/>
              <a:t>documents are reviewed to determine whether it is in line with the relevant </a:t>
            </a:r>
            <a:r>
              <a:rPr lang="en-US" altLang="en-US" sz="2400" dirty="0" smtClean="0"/>
              <a:t>ISO 27001 </a:t>
            </a:r>
            <a:r>
              <a:rPr lang="en-US" altLang="en-US" sz="2400" dirty="0"/>
              <a:t>standard the company is going to be certified against. </a:t>
            </a:r>
          </a:p>
          <a:p>
            <a:pPr marL="0" indent="0">
              <a:buNone/>
            </a:pPr>
            <a:r>
              <a:rPr lang="en-US" altLang="en-US" sz="2400" dirty="0"/>
              <a:t>The stage one audit is conducted on site. </a:t>
            </a:r>
          </a:p>
          <a:p>
            <a:pPr marL="0" indent="0">
              <a:buNone/>
            </a:pPr>
            <a:r>
              <a:rPr lang="en-US" altLang="en-US" sz="2400" dirty="0"/>
              <a:t>The auditor will point out areas on non-conformities. </a:t>
            </a:r>
          </a:p>
          <a:p>
            <a:pPr marL="0" indent="0">
              <a:buNone/>
            </a:pPr>
            <a:r>
              <a:rPr lang="en-US" altLang="en-US" sz="2400" dirty="0"/>
              <a:t>Non-conformities are not classified as major and minors</a:t>
            </a:r>
          </a:p>
        </p:txBody>
      </p:sp>
    </p:spTree>
    <p:extLst>
      <p:ext uri="{BB962C8B-B14F-4D97-AF65-F5344CB8AC3E}">
        <p14:creationId xmlns:p14="http://schemas.microsoft.com/office/powerpoint/2010/main" val="189152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0" y="165497"/>
            <a:ext cx="7886700" cy="614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a:r>
              <a:rPr lang="en-US" altLang="en-US" sz="4050"/>
              <a:t>How does certification work?</a:t>
            </a:r>
          </a:p>
        </p:txBody>
      </p:sp>
      <p:sp>
        <p:nvSpPr>
          <p:cNvPr id="7171" name="Content Placeholder 2"/>
          <p:cNvSpPr>
            <a:spLocks noGrp="1"/>
          </p:cNvSpPr>
          <p:nvPr>
            <p:ph idx="1"/>
          </p:nvPr>
        </p:nvSpPr>
        <p:spPr bwMode="auto">
          <a:xfrm>
            <a:off x="354807" y="857250"/>
            <a:ext cx="8365331" cy="3373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sz="2400"/>
              <a:t>3 YEAR cycle Stage 1: Documentation Audit conducted on system Findings raised by Certification Body Organization closes the findings Stage 2: System audit Findings raised by Certification Body Organization closes findings &amp; submits to certification body Certification body satisfied &amp; award certificate to organization</a:t>
            </a:r>
          </a:p>
        </p:txBody>
      </p:sp>
    </p:spTree>
    <p:extLst>
      <p:ext uri="{BB962C8B-B14F-4D97-AF65-F5344CB8AC3E}">
        <p14:creationId xmlns:p14="http://schemas.microsoft.com/office/powerpoint/2010/main" val="311664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0" y="129779"/>
            <a:ext cx="7886700" cy="6643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a:r>
              <a:rPr lang="en-US" altLang="en-US" sz="4050"/>
              <a:t>How does certification work?</a:t>
            </a:r>
          </a:p>
        </p:txBody>
      </p:sp>
      <p:sp>
        <p:nvSpPr>
          <p:cNvPr id="3" name="Content Placeholder 2"/>
          <p:cNvSpPr>
            <a:spLocks noGrp="1"/>
          </p:cNvSpPr>
          <p:nvPr>
            <p:ph idx="1"/>
          </p:nvPr>
        </p:nvSpPr>
        <p:spPr>
          <a:xfrm>
            <a:off x="600075" y="794148"/>
            <a:ext cx="7886700" cy="3549253"/>
          </a:xfrm>
        </p:spPr>
        <p:txBody>
          <a:bodyPr/>
          <a:lstStyle/>
          <a:p>
            <a:pPr marL="0" indent="0" defTabSz="914378">
              <a:buNone/>
              <a:defRPr/>
            </a:pPr>
            <a:r>
              <a:rPr lang="en-US" sz="2400" dirty="0"/>
              <a:t>Stage 2 Audit </a:t>
            </a:r>
          </a:p>
          <a:p>
            <a:pPr marL="342892" indent="-342892" defTabSz="914378">
              <a:defRPr/>
            </a:pPr>
            <a:r>
              <a:rPr lang="en-US" sz="2400" dirty="0"/>
              <a:t>The Stage 2 audit is often referred to as the ‘certification audit’. </a:t>
            </a:r>
          </a:p>
          <a:p>
            <a:pPr marL="342892" indent="-342892" defTabSz="914378">
              <a:defRPr/>
            </a:pPr>
            <a:r>
              <a:rPr lang="en-US" sz="2400" dirty="0"/>
              <a:t>During a Stage 2 audit, the auditor will conduct a thorough assessment to establish whether the organization's QMS is compliant with the relevant standard and seek evidence that the organization is following the documentation (policies, procedures, etc.) in practice. </a:t>
            </a:r>
          </a:p>
          <a:p>
            <a:pPr marL="342892" indent="-342892" defTabSz="914378">
              <a:defRPr/>
            </a:pPr>
            <a:r>
              <a:rPr lang="en-US" sz="2400" dirty="0"/>
              <a:t>Non-conformances are classified as major and minor. </a:t>
            </a:r>
          </a:p>
          <a:p>
            <a:pPr marL="342892" indent="-342892" defTabSz="914378">
              <a:defRPr/>
            </a:pPr>
            <a:r>
              <a:rPr lang="en-US" sz="2400" dirty="0"/>
              <a:t>A certificate is issued if the stage 2 audit was successful.</a:t>
            </a:r>
          </a:p>
        </p:txBody>
      </p:sp>
    </p:spTree>
    <p:extLst>
      <p:ext uri="{BB962C8B-B14F-4D97-AF65-F5344CB8AC3E}">
        <p14:creationId xmlns:p14="http://schemas.microsoft.com/office/powerpoint/2010/main" val="208939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0" y="158354"/>
            <a:ext cx="7886700" cy="6500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a:r>
              <a:rPr lang="en-US" altLang="en-US" sz="4050"/>
              <a:t>How does certification work?</a:t>
            </a:r>
          </a:p>
        </p:txBody>
      </p:sp>
      <p:sp>
        <p:nvSpPr>
          <p:cNvPr id="9219" name="Content Placeholder 2"/>
          <p:cNvSpPr>
            <a:spLocks noGrp="1"/>
          </p:cNvSpPr>
          <p:nvPr>
            <p:ph idx="1"/>
          </p:nvPr>
        </p:nvSpPr>
        <p:spPr bwMode="auto">
          <a:xfrm>
            <a:off x="389335" y="909638"/>
            <a:ext cx="8126015" cy="37230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400"/>
              <a:t>How does certification work? - 3 YEAR cycle Surveillance audit is conducted by Certification Body Findings raised by certification body Organization closes the findings Organization closes findings &amp; submits to Certification Body. Certification Body satisfied &amp; award certificate to organization Year 2 &amp; 3 of Cycle Start</a:t>
            </a:r>
          </a:p>
        </p:txBody>
      </p:sp>
    </p:spTree>
    <p:extLst>
      <p:ext uri="{BB962C8B-B14F-4D97-AF65-F5344CB8AC3E}">
        <p14:creationId xmlns:p14="http://schemas.microsoft.com/office/powerpoint/2010/main" val="3591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7" y="115491"/>
            <a:ext cx="7886700" cy="598884"/>
          </a:xfrm>
        </p:spPr>
        <p:txBody>
          <a:bodyPr/>
          <a:lstStyle/>
          <a:p>
            <a:pPr defTabSz="914378">
              <a:defRPr/>
            </a:pPr>
            <a:endParaRPr lang="en-US" dirty="0"/>
          </a:p>
        </p:txBody>
      </p:sp>
      <p:sp>
        <p:nvSpPr>
          <p:cNvPr id="10243" name="Content Placeholder 2"/>
          <p:cNvSpPr>
            <a:spLocks noGrp="1"/>
          </p:cNvSpPr>
          <p:nvPr>
            <p:ph idx="1"/>
          </p:nvPr>
        </p:nvSpPr>
        <p:spPr bwMode="auto">
          <a:xfrm>
            <a:off x="621506" y="844154"/>
            <a:ext cx="78867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400"/>
              <a:t>Annual surveillance audits </a:t>
            </a:r>
          </a:p>
          <a:p>
            <a:r>
              <a:rPr lang="en-US" altLang="en-US" sz="2400"/>
              <a:t> This audit will be conducted over a view days with more auditors (depending on the size of the organization). </a:t>
            </a:r>
          </a:p>
          <a:p>
            <a:r>
              <a:rPr lang="en-US" altLang="en-US" sz="2400"/>
              <a:t>The surveillance audits are usually conducted annually for a three year cycle. </a:t>
            </a:r>
          </a:p>
          <a:p>
            <a:r>
              <a:rPr lang="en-US" altLang="en-US" sz="2400"/>
              <a:t>The purpose of the audit is to determine conformance against the relevant ISO standard the organization is certified to as well as the effectiveness of the implementation thereof.</a:t>
            </a:r>
          </a:p>
        </p:txBody>
      </p:sp>
    </p:spTree>
    <p:extLst>
      <p:ext uri="{BB962C8B-B14F-4D97-AF65-F5344CB8AC3E}">
        <p14:creationId xmlns:p14="http://schemas.microsoft.com/office/powerpoint/2010/main" val="320802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067800" cy="609600"/>
          </a:xfrm>
        </p:spPr>
        <p:txBody>
          <a:bodyPr/>
          <a:lstStyle/>
          <a:p>
            <a:pPr algn="l"/>
            <a:r>
              <a:rPr lang="en-US" sz="3600" dirty="0" smtClean="0"/>
              <a:t>ISO </a:t>
            </a:r>
            <a:r>
              <a:rPr lang="en-US" sz="3600" dirty="0"/>
              <a:t>27001 certification benefit </a:t>
            </a:r>
            <a:r>
              <a:rPr lang="en-US" sz="3600" dirty="0" smtClean="0"/>
              <a:t>my business</a:t>
            </a:r>
            <a:r>
              <a:rPr lang="en-US" sz="3600" dirty="0"/>
              <a:t>?</a:t>
            </a:r>
            <a:br>
              <a:rPr lang="en-US" sz="3600" dirty="0"/>
            </a:br>
            <a:endParaRPr lang="en-US" sz="3600" dirty="0"/>
          </a:p>
        </p:txBody>
      </p:sp>
      <p:sp>
        <p:nvSpPr>
          <p:cNvPr id="3" name="Content Placeholder 2"/>
          <p:cNvSpPr>
            <a:spLocks noGrp="1"/>
          </p:cNvSpPr>
          <p:nvPr>
            <p:ph idx="1"/>
          </p:nvPr>
        </p:nvSpPr>
        <p:spPr>
          <a:xfrm>
            <a:off x="304800" y="819150"/>
            <a:ext cx="8229305" cy="3886200"/>
          </a:xfrm>
        </p:spPr>
        <p:txBody>
          <a:bodyPr/>
          <a:lstStyle/>
          <a:p>
            <a:r>
              <a:rPr lang="en-US" sz="2400" dirty="0"/>
              <a:t>Business owners will be able to demonstrate that they comply with current international best practice in regard to securing information assets and managing the risk around them.</a:t>
            </a:r>
          </a:p>
          <a:p>
            <a:r>
              <a:rPr lang="en-US" sz="2400" dirty="0"/>
              <a:t>ISO 27001 involves developing and maintaining an information security management system, risks are being constantly reviewed and  controls used to mitigate these, therefore it  ideal for demonstrating that technical and </a:t>
            </a:r>
            <a:r>
              <a:rPr lang="en-US" sz="2400" dirty="0" smtClean="0"/>
              <a:t>organizational </a:t>
            </a:r>
            <a:r>
              <a:rPr lang="en-US" sz="2400" dirty="0"/>
              <a:t>controls are in place to maintain GDPR compliance.</a:t>
            </a:r>
          </a:p>
          <a:p>
            <a:r>
              <a:rPr lang="en-US" sz="2400" dirty="0"/>
              <a:t>ISO 27001 certification demonstrates that an </a:t>
            </a:r>
            <a:r>
              <a:rPr lang="en-US" sz="2400" dirty="0" smtClean="0"/>
              <a:t>organization </a:t>
            </a:r>
            <a:r>
              <a:rPr lang="en-US" sz="2400" dirty="0"/>
              <a:t>has taken practical steps to meet their regulatory obligations.</a:t>
            </a:r>
          </a:p>
          <a:p>
            <a:endParaRPr lang="en-US" dirty="0"/>
          </a:p>
        </p:txBody>
      </p:sp>
    </p:spTree>
    <p:extLst>
      <p:ext uri="{BB962C8B-B14F-4D97-AF65-F5344CB8AC3E}">
        <p14:creationId xmlns:p14="http://schemas.microsoft.com/office/powerpoint/2010/main" val="316793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067800" cy="609600"/>
          </a:xfrm>
        </p:spPr>
        <p:txBody>
          <a:bodyPr/>
          <a:lstStyle/>
          <a:p>
            <a:pPr algn="l"/>
            <a:r>
              <a:rPr lang="en-US" sz="3600" dirty="0" smtClean="0"/>
              <a:t>ISO </a:t>
            </a:r>
            <a:r>
              <a:rPr lang="en-US" sz="3600" dirty="0"/>
              <a:t>27001 certification benefit </a:t>
            </a:r>
            <a:r>
              <a:rPr lang="en-US" sz="3600" dirty="0" smtClean="0"/>
              <a:t>my business</a:t>
            </a:r>
            <a:r>
              <a:rPr lang="en-US" sz="3600" dirty="0"/>
              <a:t>?</a:t>
            </a:r>
            <a:br>
              <a:rPr lang="en-US" sz="3600" dirty="0"/>
            </a:br>
            <a:endParaRPr lang="en-US" sz="3600" dirty="0"/>
          </a:p>
        </p:txBody>
      </p:sp>
      <p:sp>
        <p:nvSpPr>
          <p:cNvPr id="3" name="Content Placeholder 2"/>
          <p:cNvSpPr>
            <a:spLocks noGrp="1"/>
          </p:cNvSpPr>
          <p:nvPr>
            <p:ph idx="1"/>
          </p:nvPr>
        </p:nvSpPr>
        <p:spPr>
          <a:xfrm>
            <a:off x="304800" y="819150"/>
            <a:ext cx="8229305" cy="3886200"/>
          </a:xfrm>
        </p:spPr>
        <p:txBody>
          <a:bodyPr/>
          <a:lstStyle/>
          <a:p>
            <a:r>
              <a:rPr lang="en-US" sz="2400" dirty="0"/>
              <a:t>By implementing an information security management system (ISMS) the </a:t>
            </a:r>
            <a:r>
              <a:rPr lang="en-US" sz="2400" dirty="0" smtClean="0"/>
              <a:t>organization </a:t>
            </a:r>
            <a:r>
              <a:rPr lang="en-US" sz="2400" dirty="0"/>
              <a:t>can systematically protect itself from the potential costs and damage from computer misuse, cybercrime, loss of information assets</a:t>
            </a:r>
          </a:p>
          <a:p>
            <a:r>
              <a:rPr lang="en-US" sz="2400" dirty="0"/>
              <a:t>The </a:t>
            </a:r>
            <a:r>
              <a:rPr lang="en-US" sz="2400" dirty="0" smtClean="0"/>
              <a:t>organization </a:t>
            </a:r>
            <a:r>
              <a:rPr lang="en-US" sz="2400" dirty="0"/>
              <a:t>will have increased credibility both internally with staff and externally with customers and business partners. This may drive people to choose this </a:t>
            </a:r>
            <a:r>
              <a:rPr lang="en-US" sz="2400" dirty="0" smtClean="0"/>
              <a:t>organization </a:t>
            </a:r>
            <a:r>
              <a:rPr lang="en-US" sz="2400" dirty="0"/>
              <a:t>above others and lead to improved sales.</a:t>
            </a:r>
          </a:p>
          <a:p>
            <a:endParaRPr lang="en-US" dirty="0"/>
          </a:p>
        </p:txBody>
      </p:sp>
    </p:spTree>
    <p:extLst>
      <p:ext uri="{BB962C8B-B14F-4D97-AF65-F5344CB8AC3E}">
        <p14:creationId xmlns:p14="http://schemas.microsoft.com/office/powerpoint/2010/main" val="3254292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605</Words>
  <Application>Microsoft Office PowerPoint</Application>
  <PresentationFormat>On-screen Show (16:9)</PresentationFormat>
  <Paragraphs>50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MS PGothic</vt:lpstr>
      <vt:lpstr>Arial</vt:lpstr>
      <vt:lpstr>Calibri</vt:lpstr>
      <vt:lpstr>Lato</vt:lpstr>
      <vt:lpstr>Office Theme</vt:lpstr>
      <vt:lpstr>PowerPoint Presentation</vt:lpstr>
      <vt:lpstr>ISO 27001:2013 Certification  </vt:lpstr>
      <vt:lpstr>PowerPoint Presentation</vt:lpstr>
      <vt:lpstr>How does certification work?</vt:lpstr>
      <vt:lpstr>How does certification work?</vt:lpstr>
      <vt:lpstr>How does certification work?</vt:lpstr>
      <vt:lpstr>PowerPoint Presentation</vt:lpstr>
      <vt:lpstr>ISO 27001 certification benefit my business? </vt:lpstr>
      <vt:lpstr>ISO 27001 certification benefit my business? </vt:lpstr>
      <vt:lpstr>ISO 27001 certification benefit my business?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 designe</dc:creator>
  <cp:lastModifiedBy>Goutham</cp:lastModifiedBy>
  <cp:revision>82</cp:revision>
  <dcterms:created xsi:type="dcterms:W3CDTF">2018-10-18T09:10:40Z</dcterms:created>
  <dcterms:modified xsi:type="dcterms:W3CDTF">2020-05-26T02:37:25Z</dcterms:modified>
</cp:coreProperties>
</file>