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4" r:id="rId21"/>
    <p:sldId id="285" r:id="rId22"/>
    <p:sldId id="286" r:id="rId23"/>
    <p:sldId id="287" r:id="rId24"/>
    <p:sldId id="288" r:id="rId25"/>
    <p:sldId id="289" r:id="rId26"/>
    <p:sldId id="290" r:id="rId2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0" y="6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38724-5D93-4790-9200-81DD5E5F5C45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ACF62-BEA7-4087-86C6-C6A03ADBA0F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616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7A1774-E51D-4530-874A-8045005257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4213" y="685800"/>
            <a:ext cx="54864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522" y="4347148"/>
            <a:ext cx="5068957" cy="41222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522" y="4347148"/>
            <a:ext cx="5068957" cy="41222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522" y="4347148"/>
            <a:ext cx="5068957" cy="41222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522" y="4347148"/>
            <a:ext cx="5068957" cy="41222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522" y="4347148"/>
            <a:ext cx="5068957" cy="41222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522" y="4347148"/>
            <a:ext cx="5068957" cy="41222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522" y="4347148"/>
            <a:ext cx="5068957" cy="41222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522" y="4347148"/>
            <a:ext cx="5068957" cy="41222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522" y="4347148"/>
            <a:ext cx="5068957" cy="41222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522" y="4347148"/>
            <a:ext cx="5068957" cy="41222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7388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27" tIns="44964" rIns="89927" bIns="4496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522" y="4347148"/>
            <a:ext cx="5068957" cy="41222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522" y="4347148"/>
            <a:ext cx="5068957" cy="41222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522" y="4347148"/>
            <a:ext cx="5068957" cy="41222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522" y="4347148"/>
            <a:ext cx="5068957" cy="41222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522" y="4347148"/>
            <a:ext cx="5068957" cy="41222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522" y="4347148"/>
            <a:ext cx="5068957" cy="41222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522" y="4347148"/>
            <a:ext cx="5068957" cy="41222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4B0E-7F87-4296-8B0A-021110519851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3F49-522D-4C8F-9DA6-982DDDC029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4B0E-7F87-4296-8B0A-021110519851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3F49-522D-4C8F-9DA6-982DDDC029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4B0E-7F87-4296-8B0A-021110519851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3F49-522D-4C8F-9DA6-982DDDC029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4B0E-7F87-4296-8B0A-021110519851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3F49-522D-4C8F-9DA6-982DDDC029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4B0E-7F87-4296-8B0A-021110519851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3F49-522D-4C8F-9DA6-982DDDC029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4B0E-7F87-4296-8B0A-021110519851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3F49-522D-4C8F-9DA6-982DDDC029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4B0E-7F87-4296-8B0A-021110519851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3F49-522D-4C8F-9DA6-982DDDC029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4B0E-7F87-4296-8B0A-021110519851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3F49-522D-4C8F-9DA6-982DDDC029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4B0E-7F87-4296-8B0A-021110519851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3F49-522D-4C8F-9DA6-982DDDC029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4B0E-7F87-4296-8B0A-021110519851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3F49-522D-4C8F-9DA6-982DDDC029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4B0E-7F87-4296-8B0A-021110519851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3F49-522D-4C8F-9DA6-982DDDC029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14B0E-7F87-4296-8B0A-021110519851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E3F49-522D-4C8F-9DA6-982DDDC0291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0" y="5312835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ato" pitchFamily="34" charset="0"/>
              </a:rPr>
              <a:t>www.lexnimble.in |  www.lexnimble.com</a:t>
            </a:r>
            <a:endParaRPr lang="en-US" sz="1200" b="1" dirty="0">
              <a:solidFill>
                <a:schemeClr val="bg1"/>
              </a:solidFill>
              <a:latin typeface="Lato" pitchFamily="34" charset="0"/>
            </a:endParaRPr>
          </a:p>
        </p:txBody>
      </p:sp>
      <p:pic>
        <p:nvPicPr>
          <p:cNvPr id="11" name="Picture 10" descr="template 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7136" y="2798235"/>
            <a:ext cx="109728" cy="118533"/>
          </a:xfrm>
          <a:prstGeom prst="rect">
            <a:avLst/>
          </a:prstGeom>
        </p:spPr>
      </p:pic>
      <p:pic>
        <p:nvPicPr>
          <p:cNvPr id="12" name="Picture 11" descr="template 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5402204"/>
            <a:ext cx="152400" cy="164630"/>
          </a:xfrm>
          <a:prstGeom prst="rect">
            <a:avLst/>
          </a:prstGeom>
        </p:spPr>
      </p:pic>
      <p:pic>
        <p:nvPicPr>
          <p:cNvPr id="17" name="Picture 16" descr="template2-new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8" name="Picture 17" descr="LexNimblesolutions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71500"/>
            <a:ext cx="1752600" cy="833702"/>
          </a:xfrm>
          <a:prstGeom prst="rect">
            <a:avLst/>
          </a:prstGeom>
        </p:spPr>
      </p:pic>
      <p:pic>
        <p:nvPicPr>
          <p:cNvPr id="19" name="Picture 18" descr="Logo_LexQ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448" y="4042835"/>
            <a:ext cx="1432821" cy="9313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43200" y="148167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ea typeface="ＭＳ Ｐゴシック" charset="-128"/>
              </a:rPr>
              <a:t>Roadmap for Software Process Improvement based on CMMI V1.3</a:t>
            </a:r>
            <a:br>
              <a:rPr lang="en-US" sz="28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800" dirty="0" smtClean="0">
                <a:solidFill>
                  <a:schemeClr val="bg1"/>
                </a:solidFill>
                <a:ea typeface="ＭＳ Ｐゴシック" charset="-128"/>
              </a:rPr>
              <a:t>for Level 3</a:t>
            </a:r>
            <a:endParaRPr lang="en-US" sz="2800" dirty="0">
              <a:solidFill>
                <a:schemeClr val="bg1"/>
              </a:solidFill>
              <a:latin typeface="Lato Light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212167"/>
            <a:ext cx="3200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 err="1" smtClean="0">
                <a:solidFill>
                  <a:schemeClr val="bg1"/>
                </a:solidFill>
                <a:ea typeface="ＭＳ Ｐゴシック" charset="-128"/>
              </a:rPr>
              <a:t>Sandeep</a:t>
            </a:r>
            <a:r>
              <a:rPr lang="en-US" sz="2200" dirty="0" smtClean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a typeface="ＭＳ Ｐゴシック" charset="-128"/>
              </a:rPr>
              <a:t>Gajula</a:t>
            </a:r>
            <a:r>
              <a:rPr lang="en-US" sz="2200" dirty="0" smtClean="0">
                <a:solidFill>
                  <a:schemeClr val="bg1"/>
                </a:solidFill>
                <a:ea typeface="ＭＳ Ｐゴシック" charset="-128"/>
              </a:rPr>
              <a:t>,</a:t>
            </a:r>
            <a:r>
              <a:rPr lang="en-US" sz="2400" dirty="0" smtClean="0">
                <a:solidFill>
                  <a:schemeClr val="bg1"/>
                </a:solidFill>
                <a:ea typeface="ＭＳ Ｐゴシック" charset="-128"/>
              </a:rPr>
              <a:t> </a:t>
            </a:r>
          </a:p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  <a:ea typeface="ＭＳ Ｐゴシック" charset="-128"/>
              </a:rPr>
              <a:t>Lead Auditor ISO 9001:2015</a:t>
            </a:r>
          </a:p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  <a:ea typeface="ＭＳ Ｐゴシック" charset="-128"/>
              </a:rPr>
              <a:t>Lead Auditor ISMS 27001:2013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19800" y="5228168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ato" pitchFamily="34" charset="0"/>
              </a:rPr>
              <a:t>www.lexnimble.in |  www.lexq.us</a:t>
            </a:r>
            <a:endParaRPr lang="en-US" sz="1200" b="1" dirty="0">
              <a:solidFill>
                <a:schemeClr val="bg1"/>
              </a:solidFill>
              <a:latin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" y="2"/>
            <a:ext cx="8229305" cy="75143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>
                <a:ea typeface="ＭＳ Ｐゴシック" charset="-128"/>
              </a:rPr>
              <a:t>Implementation methodology : </a:t>
            </a:r>
          </a:p>
        </p:txBody>
      </p:sp>
      <p:sp>
        <p:nvSpPr>
          <p:cNvPr id="2692099" name="Rectangle 3"/>
          <p:cNvSpPr>
            <a:spLocks noGrp="1" noChangeArrowheads="1"/>
          </p:cNvSpPr>
          <p:nvPr>
            <p:ph idx="1"/>
          </p:nvPr>
        </p:nvSpPr>
        <p:spPr>
          <a:xfrm>
            <a:off x="381003" y="1164168"/>
            <a:ext cx="8229305" cy="342999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ea typeface="ＭＳ Ｐゴシック" charset="-128"/>
                <a:cs typeface="Times New Roman" charset="0"/>
              </a:rPr>
              <a:t>Step 1: Decision to proceed </a:t>
            </a:r>
            <a:endParaRPr lang="en-US" sz="2200" dirty="0" smtClean="0">
              <a:ea typeface="ＭＳ Ｐゴシック" charset="-128"/>
              <a:cs typeface="Times New Roman" charset="0"/>
            </a:endParaRPr>
          </a:p>
          <a:p>
            <a:pPr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Identification of EPG/SEPG team and Team lead</a:t>
            </a:r>
          </a:p>
          <a:p>
            <a:pPr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Identification of FARs (Functional Area Representatives</a:t>
            </a:r>
          </a:p>
          <a:p>
            <a:pPr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Freezing the scope of Assessment</a:t>
            </a:r>
          </a:p>
          <a:p>
            <a:pPr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Initial training on QMS to core team members</a:t>
            </a:r>
          </a:p>
          <a:p>
            <a:pPr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Identification of resource requirements</a:t>
            </a:r>
          </a:p>
          <a:p>
            <a:pPr eaLnBrk="1" hangingPunct="1">
              <a:buFontTx/>
              <a:buNone/>
              <a:defRPr/>
            </a:pPr>
            <a:r>
              <a:rPr lang="en-US" sz="2200" b="1" dirty="0" smtClean="0">
                <a:ea typeface="ＭＳ Ｐゴシック" charset="-128"/>
                <a:cs typeface="Times New Roman" charset="0"/>
              </a:rPr>
              <a:t>    Deliverables: Initial training on QMS (SEI CMMI Level 3)</a:t>
            </a:r>
            <a:endParaRPr lang="en-US" sz="2200" dirty="0" smtClean="0">
              <a:ea typeface="ＭＳ Ｐゴシック" charset="-128"/>
              <a:cs typeface="Times New Roman" charset="0"/>
            </a:endParaRPr>
          </a:p>
          <a:p>
            <a:pPr eaLnBrk="1" hangingPunct="1">
              <a:defRPr/>
            </a:pPr>
            <a:endParaRPr lang="en-US" sz="2000" dirty="0" smtClean="0">
              <a:ea typeface="ＭＳ Ｐゴシック" charset="-128"/>
            </a:endParaRPr>
          </a:p>
        </p:txBody>
      </p:sp>
      <p:pic>
        <p:nvPicPr>
          <p:cNvPr id="4" name="Picture 3" descr="Logo_Lex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8154" y="0"/>
            <a:ext cx="1445846" cy="845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438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</a:rPr>
              <a:t>www.lexnimble.in |  www.lexq.us</a:t>
            </a:r>
            <a:endParaRPr lang="en-US" sz="1200" b="1" dirty="0">
              <a:latin typeface="Lato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0" y="51435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(cont’d)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" y="2"/>
            <a:ext cx="8229305" cy="6667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>
                <a:ea typeface="ＭＳ Ｐゴシック" charset="-128"/>
              </a:rPr>
              <a:t>Implementation methodology : 2</a:t>
            </a:r>
          </a:p>
        </p:txBody>
      </p:sp>
      <p:sp>
        <p:nvSpPr>
          <p:cNvPr id="26931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00100"/>
            <a:ext cx="8229305" cy="3657600"/>
          </a:xfrm>
        </p:spPr>
        <p:txBody>
          <a:bodyPr anchor="ctr"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ea typeface="ＭＳ Ｐゴシック" charset="-128"/>
                <a:cs typeface="Times New Roman" charset="0"/>
              </a:rPr>
              <a:t>Step 2: Current position assessment</a:t>
            </a:r>
            <a:endParaRPr lang="en-US" sz="2200" dirty="0" smtClean="0">
              <a:ea typeface="ＭＳ Ｐゴシック" charset="-128"/>
              <a:cs typeface="Times New Roman" charset="0"/>
            </a:endParaRPr>
          </a:p>
          <a:p>
            <a:pPr eaLnBrk="1" hangingPunct="1"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Assessing the current company position through formal audit </a:t>
            </a:r>
          </a:p>
          <a:p>
            <a:pPr eaLnBrk="1" hangingPunct="1"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Assessing the gaps in the software development Process and model requirements</a:t>
            </a:r>
          </a:p>
          <a:p>
            <a:pPr eaLnBrk="1" hangingPunct="1"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 Preparation of activity based Process Improvement Plan indicating the time frame</a:t>
            </a:r>
          </a:p>
          <a:p>
            <a:pPr eaLnBrk="1" hangingPunct="1">
              <a:buFontTx/>
              <a:buNone/>
              <a:defRPr/>
            </a:pPr>
            <a:r>
              <a:rPr lang="en-US" sz="2200" b="1" dirty="0" smtClean="0">
                <a:ea typeface="ＭＳ Ｐゴシック" charset="-128"/>
                <a:cs typeface="Times New Roman" charset="0"/>
              </a:rPr>
              <a:t>Deliverables: Gap analysis report with suggested course of action and Process Improvement plan</a:t>
            </a:r>
            <a:endParaRPr lang="en-US" sz="2200" dirty="0" smtClean="0">
              <a:ea typeface="ＭＳ Ｐゴシック" charset="-128"/>
              <a:cs typeface="Times New Roman" charset="0"/>
            </a:endParaRPr>
          </a:p>
          <a:p>
            <a:pPr eaLnBrk="1" hangingPunct="1">
              <a:defRPr/>
            </a:pPr>
            <a:endParaRPr lang="en-US" sz="2000" dirty="0" smtClean="0">
              <a:ea typeface="ＭＳ Ｐゴシック" charset="-128"/>
            </a:endParaRPr>
          </a:p>
        </p:txBody>
      </p:sp>
      <p:pic>
        <p:nvPicPr>
          <p:cNvPr id="4" name="Picture 3" descr="Logo_Lex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8154" y="0"/>
            <a:ext cx="1445846" cy="845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438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</a:rPr>
              <a:t>www.lexnimble.in |  www.lexq.us</a:t>
            </a:r>
            <a:endParaRPr lang="en-US" sz="1200" b="1" dirty="0">
              <a:latin typeface="Lato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0" y="51435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(cont’d)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1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" y="2"/>
            <a:ext cx="8229305" cy="6667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dirty="0" smtClean="0">
                <a:ea typeface="ＭＳ Ｐゴシック" charset="-128"/>
              </a:rPr>
              <a:t>Implementation methodology : 3</a:t>
            </a:r>
          </a:p>
        </p:txBody>
      </p:sp>
      <p:sp>
        <p:nvSpPr>
          <p:cNvPr id="2694147" name="Rectangle 2051"/>
          <p:cNvSpPr>
            <a:spLocks noGrp="1" noChangeArrowheads="1"/>
          </p:cNvSpPr>
          <p:nvPr>
            <p:ph idx="1"/>
          </p:nvPr>
        </p:nvSpPr>
        <p:spPr>
          <a:xfrm>
            <a:off x="152403" y="994833"/>
            <a:ext cx="8229305" cy="423333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200" b="1" dirty="0" smtClean="0">
                <a:ea typeface="ＭＳ Ｐゴシック" charset="-128"/>
                <a:cs typeface="Times New Roman" charset="0"/>
              </a:rPr>
              <a:t>Step 3: Initial preparation phase</a:t>
            </a:r>
          </a:p>
          <a:p>
            <a:pPr marL="457200" lvl="1">
              <a:lnSpc>
                <a:spcPct val="80000"/>
              </a:lnSpc>
              <a:spcAft>
                <a:spcPct val="65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ＭＳ Ｐゴシック" charset="-128"/>
              </a:rPr>
              <a:t>Awareness workshop on SEI-CMMI Level 3</a:t>
            </a:r>
          </a:p>
          <a:p>
            <a:pPr marL="457200" lvl="1">
              <a:lnSpc>
                <a:spcPct val="80000"/>
              </a:lnSpc>
              <a:spcAft>
                <a:spcPct val="65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ＭＳ Ｐゴシック" charset="-128"/>
              </a:rPr>
              <a:t>Awareness workshop for FARs</a:t>
            </a:r>
          </a:p>
          <a:p>
            <a:pPr marL="457200" lvl="1">
              <a:lnSpc>
                <a:spcPct val="80000"/>
              </a:lnSpc>
              <a:spcAft>
                <a:spcPct val="65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ＭＳ Ｐゴシック" charset="-128"/>
              </a:rPr>
              <a:t>Preparation of responsibility matrix</a:t>
            </a:r>
          </a:p>
          <a:p>
            <a:pPr marL="457200" lvl="1">
              <a:lnSpc>
                <a:spcPct val="80000"/>
              </a:lnSpc>
              <a:spcAft>
                <a:spcPct val="65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ＭＳ Ｐゴシック" charset="-128"/>
              </a:rPr>
              <a:t>Freezing of Standard Software Development Process</a:t>
            </a:r>
          </a:p>
          <a:p>
            <a:pPr marL="457200" lvl="1">
              <a:lnSpc>
                <a:spcPct val="80000"/>
              </a:lnSpc>
              <a:spcAft>
                <a:spcPct val="65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ＭＳ Ｐゴシック" charset="-128"/>
              </a:rPr>
              <a:t>Framing policies and freezing of documentation  </a:t>
            </a:r>
            <a:br>
              <a:rPr lang="en-US" sz="2200" dirty="0" smtClean="0">
                <a:ea typeface="ＭＳ Ｐゴシック" charset="-128"/>
              </a:rPr>
            </a:br>
            <a:r>
              <a:rPr lang="en-US" sz="2200" dirty="0" smtClean="0">
                <a:ea typeface="ＭＳ Ｐゴシック" charset="-128"/>
              </a:rPr>
              <a:t> methodology</a:t>
            </a:r>
          </a:p>
          <a:p>
            <a:pPr marL="457200" lvl="1">
              <a:lnSpc>
                <a:spcPct val="80000"/>
              </a:lnSpc>
              <a:spcAft>
                <a:spcPct val="65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ＭＳ Ｐゴシック" charset="-128"/>
              </a:rPr>
              <a:t>Identification of practices for exclusion</a:t>
            </a:r>
          </a:p>
        </p:txBody>
      </p:sp>
      <p:pic>
        <p:nvPicPr>
          <p:cNvPr id="4" name="Picture 3" descr="Logo_Lex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8154" y="0"/>
            <a:ext cx="1445846" cy="845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438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</a:rPr>
              <a:t>www.lexnimble.in |  www.lexq.us</a:t>
            </a:r>
            <a:endParaRPr lang="en-US" sz="1200" b="1" dirty="0">
              <a:latin typeface="Lato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0" y="51435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(cont’d)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1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" y="2"/>
            <a:ext cx="8229305" cy="6667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dirty="0" smtClean="0">
                <a:ea typeface="ＭＳ Ｐゴシック" charset="-128"/>
              </a:rPr>
              <a:t>Implementation methodology : 3</a:t>
            </a:r>
          </a:p>
        </p:txBody>
      </p:sp>
      <p:sp>
        <p:nvSpPr>
          <p:cNvPr id="2694147" name="Rectangle 2051"/>
          <p:cNvSpPr>
            <a:spLocks noGrp="1" noChangeArrowheads="1"/>
          </p:cNvSpPr>
          <p:nvPr>
            <p:ph idx="1"/>
          </p:nvPr>
        </p:nvSpPr>
        <p:spPr>
          <a:xfrm>
            <a:off x="381003" y="910168"/>
            <a:ext cx="8229305" cy="342999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200" b="1" dirty="0" smtClean="0">
                <a:ea typeface="ＭＳ Ｐゴシック" charset="-128"/>
                <a:cs typeface="Times New Roman" charset="0"/>
              </a:rPr>
              <a:t>Step 3: Initial preparation phase</a:t>
            </a:r>
            <a:r>
              <a:rPr lang="en-US" sz="2200" dirty="0" smtClean="0">
                <a:ea typeface="ＭＳ Ｐゴシック" charset="-128"/>
                <a:cs typeface="Times New Roman" charset="0"/>
              </a:rPr>
              <a:t>     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Conducting orientation workshop on process assets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Release of documentation for review</a:t>
            </a:r>
            <a:endParaRPr lang="en-US" sz="2200" dirty="0" smtClean="0">
              <a:latin typeface="Arial Unicode MS" charset="0"/>
              <a:ea typeface="ＭＳ Ｐゴシック" charset="-128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200" b="1" dirty="0" smtClean="0">
                <a:ea typeface="ＭＳ Ｐゴシック" charset="-128"/>
                <a:cs typeface="Times New Roman" charset="0"/>
              </a:rPr>
              <a:t>Deliverables: Training workshops and completion of Quality System documentation</a:t>
            </a:r>
          </a:p>
        </p:txBody>
      </p:sp>
      <p:pic>
        <p:nvPicPr>
          <p:cNvPr id="4" name="Picture 3" descr="Logo_Lex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8154" y="0"/>
            <a:ext cx="1445846" cy="845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438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</a:rPr>
              <a:t>www.lexnimble.in |  www.lexq.us</a:t>
            </a:r>
            <a:endParaRPr lang="en-US" sz="1200" b="1" dirty="0">
              <a:latin typeface="Lato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0" y="51435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(cont’d)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305" cy="7239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dirty="0" smtClean="0">
                <a:ea typeface="ＭＳ Ｐゴシック" charset="-128"/>
              </a:rPr>
              <a:t>Implementation methodology : 4</a:t>
            </a:r>
          </a:p>
        </p:txBody>
      </p:sp>
      <p:sp>
        <p:nvSpPr>
          <p:cNvPr id="2695171" name="Rectangle 3"/>
          <p:cNvSpPr>
            <a:spLocks noGrp="1" noChangeArrowheads="1"/>
          </p:cNvSpPr>
          <p:nvPr>
            <p:ph idx="1"/>
          </p:nvPr>
        </p:nvSpPr>
        <p:spPr>
          <a:xfrm>
            <a:off x="457203" y="994835"/>
            <a:ext cx="8229305" cy="342999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200" b="1" dirty="0" smtClean="0">
                <a:ea typeface="ＭＳ Ｐゴシック" charset="-128"/>
                <a:cs typeface="Times New Roman" charset="0"/>
              </a:rPr>
              <a:t>Step 4: Documentation process phase</a:t>
            </a:r>
            <a:endParaRPr lang="en-US" sz="2200" dirty="0" smtClean="0">
              <a:ea typeface="ＭＳ Ｐゴシック" charset="-128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Training workshop for procedure documentation for core committee and process teams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Finalizing of Quality System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Identifications of sub procedures and work instructions /  standards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Development of procedures for all PA’S and designing of formats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Finalizing of procedures and formats with Process Group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Establishing process assets across the organization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200" dirty="0" smtClean="0">
              <a:ea typeface="ＭＳ Ｐゴシック" charset="-128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200" b="1" dirty="0" smtClean="0">
                <a:ea typeface="ＭＳ Ｐゴシック" charset="-128"/>
                <a:cs typeface="Times New Roman" charset="0"/>
              </a:rPr>
              <a:t>    Deliverables: Documentation training workshops and issue of Controlled copies of Procedures and Formats for all PAs</a:t>
            </a:r>
            <a:r>
              <a:rPr lang="en-US" sz="2200" dirty="0" smtClean="0">
                <a:ea typeface="ＭＳ Ｐゴシック" charset="-128"/>
                <a:cs typeface="Times New Roman" charset="0"/>
              </a:rPr>
              <a:t> </a:t>
            </a:r>
          </a:p>
        </p:txBody>
      </p:sp>
      <p:pic>
        <p:nvPicPr>
          <p:cNvPr id="4" name="Picture 3" descr="Logo_Lex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8154" y="0"/>
            <a:ext cx="1445846" cy="845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438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</a:rPr>
              <a:t>www.lexnimble.in |  www.lexq.us</a:t>
            </a:r>
            <a:endParaRPr lang="en-US" sz="1200" b="1" dirty="0">
              <a:latin typeface="Lato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0" y="51435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(cont’d)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" y="2"/>
            <a:ext cx="8229305" cy="80009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000" dirty="0" smtClean="0">
                <a:ea typeface="ＭＳ Ｐゴシック" charset="-128"/>
              </a:rPr>
              <a:t>Implementation methodology : 5</a:t>
            </a:r>
          </a:p>
        </p:txBody>
      </p:sp>
      <p:sp>
        <p:nvSpPr>
          <p:cNvPr id="2696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28700"/>
            <a:ext cx="8229305" cy="342999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ea typeface="ＭＳ Ｐゴシック" charset="-128"/>
                <a:cs typeface="Times New Roman" charset="0"/>
              </a:rPr>
              <a:t>Step 5: Implementation phase</a:t>
            </a:r>
            <a:endParaRPr lang="en-US" sz="2200" dirty="0" smtClean="0">
              <a:ea typeface="ＭＳ Ｐゴシック" charset="-128"/>
              <a:cs typeface="Times New Roman" charset="0"/>
            </a:endParaRPr>
          </a:p>
          <a:p>
            <a:pPr eaLnBrk="1" hangingPunct="1"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Facilitating institutionalization of process assets across projects </a:t>
            </a:r>
          </a:p>
          <a:p>
            <a:pPr eaLnBrk="1" hangingPunct="1"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Revising of documents if required and fine tuning the QMS</a:t>
            </a:r>
          </a:p>
          <a:p>
            <a:pPr eaLnBrk="1" hangingPunct="1"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Implementation assistance including document and data control</a:t>
            </a:r>
          </a:p>
          <a:p>
            <a:pPr eaLnBrk="1" hangingPunct="1"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Assisting in conducting one round SCAMPI-C</a:t>
            </a:r>
          </a:p>
          <a:p>
            <a:pPr eaLnBrk="1" hangingPunct="1">
              <a:buFontTx/>
              <a:buNone/>
              <a:defRPr/>
            </a:pPr>
            <a:r>
              <a:rPr lang="en-US" sz="2200" b="1" dirty="0" smtClean="0">
                <a:ea typeface="ＭＳ Ｐゴシック" charset="-128"/>
                <a:cs typeface="Times New Roman" charset="0"/>
              </a:rPr>
              <a:t>    Deliverables: Institutionalized process assets, SCAMPI-C</a:t>
            </a:r>
            <a:r>
              <a:rPr lang="en-US" sz="2200" dirty="0" smtClean="0">
                <a:ea typeface="ＭＳ Ｐゴシック" charset="-128"/>
                <a:cs typeface="Times New Roman" charset="0"/>
              </a:rPr>
              <a:t> </a:t>
            </a:r>
          </a:p>
        </p:txBody>
      </p:sp>
      <p:pic>
        <p:nvPicPr>
          <p:cNvPr id="4" name="Picture 3" descr="Logo_Lex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8154" y="0"/>
            <a:ext cx="1445846" cy="845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438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</a:rPr>
              <a:t>www.lexnimble.in |  www.lexq.us</a:t>
            </a:r>
            <a:endParaRPr lang="en-US" sz="1200" b="1" dirty="0">
              <a:latin typeface="Lato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0" y="51435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(cont’d)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" y="2"/>
            <a:ext cx="8229305" cy="80009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000" dirty="0" smtClean="0">
                <a:ea typeface="ＭＳ Ｐゴシック" charset="-128"/>
              </a:rPr>
              <a:t>Implementation methodology : 6</a:t>
            </a:r>
          </a:p>
        </p:txBody>
      </p:sp>
      <p:sp>
        <p:nvSpPr>
          <p:cNvPr id="2697219" name="Rectangle 3"/>
          <p:cNvSpPr>
            <a:spLocks noGrp="1" noChangeArrowheads="1"/>
          </p:cNvSpPr>
          <p:nvPr>
            <p:ph idx="1"/>
          </p:nvPr>
        </p:nvSpPr>
        <p:spPr>
          <a:xfrm>
            <a:off x="457203" y="910167"/>
            <a:ext cx="8229305" cy="388699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ea typeface="ＭＳ Ｐゴシック" charset="-128"/>
                <a:cs typeface="Times New Roman" charset="0"/>
              </a:rPr>
              <a:t>Step 6: Internal audit phase (SCAMPI model)</a:t>
            </a:r>
            <a:endParaRPr lang="en-US" sz="2200" dirty="0" smtClean="0">
              <a:ea typeface="ＭＳ Ｐゴシック" charset="-128"/>
              <a:cs typeface="Times New Roman" charset="0"/>
            </a:endParaRPr>
          </a:p>
          <a:p>
            <a:pPr eaLnBrk="1" hangingPunct="1"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Release of SCAMPI-B plan </a:t>
            </a:r>
          </a:p>
          <a:p>
            <a:pPr eaLnBrk="1" hangingPunct="1"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Preparation of SCAMPI-B  checklists</a:t>
            </a:r>
          </a:p>
          <a:p>
            <a:pPr eaLnBrk="1" hangingPunct="1"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Conducting SCAMPI-B involving the Appraisal Team Members (ATMs)</a:t>
            </a:r>
          </a:p>
          <a:p>
            <a:pPr eaLnBrk="1" hangingPunct="1"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Initiating corrective and preventive actions of readiness review     </a:t>
            </a:r>
          </a:p>
          <a:p>
            <a:pPr eaLnBrk="1" hangingPunct="1"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Freezing all the process assets in view of the SCAMPI-A</a:t>
            </a:r>
          </a:p>
          <a:p>
            <a:pPr eaLnBrk="1" hangingPunct="1"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Conducting shortfall training’s if any</a:t>
            </a:r>
          </a:p>
          <a:p>
            <a:pPr eaLnBrk="1" hangingPunct="1">
              <a:buFontTx/>
              <a:buNone/>
              <a:defRPr/>
            </a:pPr>
            <a:r>
              <a:rPr lang="en-US" sz="2200" b="1" dirty="0" smtClean="0">
                <a:ea typeface="ＭＳ Ｐゴシック" charset="-128"/>
                <a:cs typeface="Times New Roman" charset="0"/>
              </a:rPr>
              <a:t>Deliverables: ATMs identified, Short fall trainings</a:t>
            </a:r>
            <a:endParaRPr lang="en-US" sz="2200" dirty="0" smtClean="0">
              <a:ea typeface="ＭＳ Ｐゴシック" charset="-128"/>
              <a:cs typeface="Times New Roman" charset="0"/>
            </a:endParaRPr>
          </a:p>
          <a:p>
            <a:pPr eaLnBrk="1" hangingPunct="1">
              <a:defRPr/>
            </a:pPr>
            <a:endParaRPr lang="en-US" sz="1700" dirty="0" smtClean="0">
              <a:ea typeface="ＭＳ Ｐゴシック" charset="-128"/>
            </a:endParaRPr>
          </a:p>
        </p:txBody>
      </p:sp>
      <p:pic>
        <p:nvPicPr>
          <p:cNvPr id="4" name="Picture 3" descr="Logo_Lex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8154" y="0"/>
            <a:ext cx="1445846" cy="845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438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</a:rPr>
              <a:t>www.lexnimble.in |  www.lexq.us</a:t>
            </a:r>
            <a:endParaRPr lang="en-US" sz="1200" b="1" dirty="0">
              <a:latin typeface="Lato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0" y="51435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(cont’d)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305" cy="7239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000" dirty="0" smtClean="0">
                <a:ea typeface="ＭＳ Ｐゴシック" charset="-128"/>
              </a:rPr>
              <a:t>Implementation methodology : 7</a:t>
            </a:r>
          </a:p>
        </p:txBody>
      </p:sp>
      <p:sp>
        <p:nvSpPr>
          <p:cNvPr id="2698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04900"/>
            <a:ext cx="8229305" cy="342999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ea typeface="ＭＳ Ｐゴシック" charset="-128"/>
                <a:cs typeface="Times New Roman" charset="0"/>
              </a:rPr>
              <a:t>Step 7: Assessment audit phase</a:t>
            </a:r>
            <a:endParaRPr lang="en-US" sz="2200" dirty="0" smtClean="0">
              <a:ea typeface="ＭＳ Ｐゴシック" charset="-128"/>
              <a:cs typeface="Times New Roman" charset="0"/>
            </a:endParaRPr>
          </a:p>
          <a:p>
            <a:pPr eaLnBrk="1" hangingPunct="1"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Supporting one round of SCAMPI-A assessment</a:t>
            </a:r>
          </a:p>
          <a:p>
            <a:pPr eaLnBrk="1" hangingPunct="1">
              <a:buFontTx/>
              <a:buNone/>
              <a:defRPr/>
            </a:pPr>
            <a:r>
              <a:rPr lang="en-US" sz="2200" dirty="0" smtClean="0">
                <a:ea typeface="ＭＳ Ｐゴシック" charset="-128"/>
                <a:cs typeface="Times New Roman" charset="0"/>
              </a:rPr>
              <a:t> </a:t>
            </a:r>
          </a:p>
          <a:p>
            <a:pPr eaLnBrk="1" hangingPunct="1">
              <a:buFontTx/>
              <a:buNone/>
              <a:defRPr/>
            </a:pPr>
            <a:r>
              <a:rPr lang="en-US" sz="2200" b="1" dirty="0" smtClean="0">
                <a:ea typeface="ＭＳ Ｐゴシック" charset="-128"/>
                <a:cs typeface="Times New Roman" charset="0"/>
              </a:rPr>
              <a:t>Deliverables: Completing the assessment by Lead Appraiser</a:t>
            </a:r>
            <a:endParaRPr lang="en-US" sz="2200" dirty="0" smtClean="0">
              <a:ea typeface="ＭＳ Ｐゴシック" charset="-128"/>
              <a:cs typeface="Times New Roman" charset="0"/>
            </a:endParaRPr>
          </a:p>
          <a:p>
            <a:pPr eaLnBrk="1" hangingPunct="1">
              <a:buFontTx/>
              <a:buNone/>
              <a:defRPr/>
            </a:pPr>
            <a:endParaRPr lang="en-US" sz="2000" dirty="0" smtClean="0">
              <a:latin typeface="Verdana" charset="0"/>
              <a:ea typeface="ＭＳ Ｐゴシック" charset="-128"/>
              <a:cs typeface="Times New Roman" charset="0"/>
            </a:endParaRPr>
          </a:p>
        </p:txBody>
      </p:sp>
      <p:pic>
        <p:nvPicPr>
          <p:cNvPr id="4" name="Picture 3" descr="Logo_Lex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8154" y="0"/>
            <a:ext cx="1445846" cy="845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438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</a:rPr>
              <a:t>www.lexnimble.in |  www.lexq.us</a:t>
            </a:r>
            <a:endParaRPr lang="en-US" sz="1200" b="1" dirty="0">
              <a:latin typeface="Lato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0" y="51435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(cont’d)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305" cy="723900"/>
          </a:xfrm>
          <a:noFill/>
        </p:spPr>
        <p:txBody>
          <a:bodyPr/>
          <a:lstStyle/>
          <a:p>
            <a:pPr algn="l"/>
            <a:r>
              <a:rPr lang="en-US" sz="2800" dirty="0" smtClean="0"/>
              <a:t>I</a:t>
            </a:r>
            <a:r>
              <a:rPr lang="en-US" sz="2800" dirty="0" smtClean="0">
                <a:effectLst/>
              </a:rPr>
              <a:t>nternal auditors / Projects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3" y="1079500"/>
            <a:ext cx="8229305" cy="3429993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>
                <a:effectLst/>
              </a:rPr>
              <a:t>Your Project managers, SEPG team form the audit group. 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effectLst/>
              </a:rPr>
              <a:t>You need at least one project of good size may be 7 to 10 members 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effectLst/>
              </a:rPr>
              <a:t>Couple of small projects: 4 to 5 members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effectLst/>
              </a:rPr>
              <a:t>One /  two project of maintenance type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effectLst/>
              </a:rPr>
              <a:t>In the appraisal at lest 4 to 5 projects need to be considered. </a:t>
            </a:r>
          </a:p>
        </p:txBody>
      </p:sp>
      <p:pic>
        <p:nvPicPr>
          <p:cNvPr id="4" name="Picture 3" descr="Logo_Lex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8154" y="0"/>
            <a:ext cx="1445846" cy="845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438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</a:rPr>
              <a:t>www.lexnimble.in |  www.lexq.us</a:t>
            </a:r>
            <a:endParaRPr lang="en-US" sz="1200" b="1" dirty="0">
              <a:latin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0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825500"/>
          </a:xfrm>
          <a:prstGeom prst="rect">
            <a:avLst/>
          </a:prstGeom>
        </p:spPr>
        <p:txBody>
          <a:bodyPr lIns="76197" tIns="38098" rIns="76197" bIns="38098"/>
          <a:lstStyle/>
          <a:p>
            <a:pPr algn="l" eaLnBrk="1" hangingPunct="1">
              <a:defRPr/>
            </a:pPr>
            <a:r>
              <a:rPr lang="en-US" sz="2700" dirty="0" smtClean="0">
                <a:ea typeface="ＭＳ Ｐゴシック" charset="-128"/>
              </a:rPr>
              <a:t>IS CMMI more document intensive?</a:t>
            </a:r>
          </a:p>
        </p:txBody>
      </p:sp>
      <p:sp>
        <p:nvSpPr>
          <p:cNvPr id="266240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28700"/>
            <a:ext cx="8248650" cy="4355042"/>
          </a:xfrm>
          <a:prstGeom prst="rect">
            <a:avLst/>
          </a:prstGeom>
        </p:spPr>
        <p:txBody>
          <a:bodyPr lIns="76197" tIns="38098" rIns="76197" bIns="38098"/>
          <a:lstStyle/>
          <a:p>
            <a:pPr marL="285739" indent="-285739">
              <a:lnSpc>
                <a:spcPct val="90000"/>
              </a:lnSpc>
              <a:spcAft>
                <a:spcPct val="65000"/>
              </a:spcAft>
              <a:defRPr/>
            </a:pPr>
            <a:r>
              <a:rPr lang="en-US" sz="2200" dirty="0" smtClean="0">
                <a:ea typeface="ＭＳ Ｐゴシック" charset="-128"/>
              </a:rPr>
              <a:t>CMMI talks about defined polices for all the software processes and provides flexibility to tailor based on the characteristics of the project.</a:t>
            </a:r>
          </a:p>
          <a:p>
            <a:pPr marL="285739" indent="-285739">
              <a:lnSpc>
                <a:spcPct val="90000"/>
              </a:lnSpc>
              <a:spcAft>
                <a:spcPct val="65000"/>
              </a:spcAft>
              <a:defRPr/>
            </a:pPr>
            <a:r>
              <a:rPr lang="en-US" sz="2200" dirty="0" smtClean="0">
                <a:ea typeface="ＭＳ Ｐゴシック" charset="-128"/>
              </a:rPr>
              <a:t>Life cycle documentation depends upon the type of software, complexity, size, quality expectations of the customer.</a:t>
            </a:r>
          </a:p>
          <a:p>
            <a:pPr marL="285739" indent="-285739">
              <a:lnSpc>
                <a:spcPct val="90000"/>
              </a:lnSpc>
              <a:spcAft>
                <a:spcPct val="65000"/>
              </a:spcAft>
              <a:defRPr/>
            </a:pPr>
            <a:r>
              <a:rPr lang="en-US" sz="2200" dirty="0" smtClean="0">
                <a:ea typeface="ＭＳ Ｐゴシック" charset="-128"/>
              </a:rPr>
              <a:t>Reasonable percentage of time to be spent should be around 5 to 7% for process compliance.</a:t>
            </a:r>
          </a:p>
          <a:p>
            <a:pPr marL="285739" indent="-285739">
              <a:lnSpc>
                <a:spcPct val="90000"/>
              </a:lnSpc>
              <a:spcAft>
                <a:spcPct val="65000"/>
              </a:spcAft>
              <a:defRPr/>
            </a:pPr>
            <a:r>
              <a:rPr lang="en-US" sz="2200" dirty="0" smtClean="0">
                <a:ea typeface="ＭＳ Ｐゴシック" charset="-128"/>
              </a:rPr>
              <a:t>If the documentation is handled through use of a work flow tool following CMMI defined process, it will become a way of working.</a:t>
            </a:r>
          </a:p>
          <a:p>
            <a:pPr marL="285739" indent="-285739">
              <a:lnSpc>
                <a:spcPct val="90000"/>
              </a:lnSpc>
              <a:spcAft>
                <a:spcPct val="65000"/>
              </a:spcAft>
              <a:buNone/>
              <a:defRPr/>
            </a:pPr>
            <a:endParaRPr lang="en-US" sz="1700" dirty="0" smtClean="0">
              <a:ea typeface="ＭＳ Ｐゴシック" charset="-128"/>
            </a:endParaRPr>
          </a:p>
          <a:p>
            <a:pPr marL="285739" indent="-285739">
              <a:lnSpc>
                <a:spcPct val="90000"/>
              </a:lnSpc>
              <a:spcAft>
                <a:spcPct val="65000"/>
              </a:spcAft>
              <a:defRPr/>
            </a:pPr>
            <a:endParaRPr lang="en-US" sz="1700" dirty="0" smtClean="0">
              <a:ea typeface="ＭＳ Ｐゴシック" charset="-128"/>
            </a:endParaRPr>
          </a:p>
        </p:txBody>
      </p:sp>
      <p:pic>
        <p:nvPicPr>
          <p:cNvPr id="4" name="Picture 3" descr="Logo_Lex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8154" y="0"/>
            <a:ext cx="1445846" cy="845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438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</a:rPr>
              <a:t>www.lexnimble.in |  www.lexq.us</a:t>
            </a:r>
            <a:endParaRPr lang="en-US" sz="1200" b="1" dirty="0">
              <a:latin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1"/>
            <a:ext cx="8229305" cy="800099"/>
          </a:xfrm>
        </p:spPr>
        <p:txBody>
          <a:bodyPr/>
          <a:lstStyle/>
          <a:p>
            <a:pPr algn="l"/>
            <a:r>
              <a:rPr lang="en-US" sz="2600" dirty="0" smtClean="0"/>
              <a:t>CMMI(Capability Maturity Model Integration)</a:t>
            </a:r>
            <a:endParaRPr lang="en-IN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51" y="910168"/>
            <a:ext cx="8229305" cy="4106913"/>
          </a:xfrm>
        </p:spPr>
        <p:txBody>
          <a:bodyPr/>
          <a:lstStyle/>
          <a:p>
            <a:r>
              <a:rPr lang="en-US" sz="2200" dirty="0" smtClean="0"/>
              <a:t>The CMMI is a collection of industry best-practices for engineering, services, acquisition, project management, support, and process management</a:t>
            </a:r>
          </a:p>
          <a:p>
            <a:r>
              <a:rPr lang="en-US" sz="2200" dirty="0" smtClean="0"/>
              <a:t>Enterprise-wide process improvement framework </a:t>
            </a:r>
          </a:p>
          <a:p>
            <a:pPr algn="ctr">
              <a:buNone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Three Constellations sharing common components and structure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 smtClean="0"/>
              <a:t>CMMI for Development - used by engineering organizations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 smtClean="0"/>
              <a:t>CMMI for Acquisition - used by buyers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 smtClean="0"/>
              <a:t>CMMI for Services - used by service providers 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" name="Picture 3" descr="Logo_Lex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8154" y="0"/>
            <a:ext cx="1445846" cy="845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438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</a:rPr>
              <a:t>www.lexnimble.in |  www.lexq.us</a:t>
            </a:r>
            <a:endParaRPr lang="en-US" sz="1200" b="1" dirty="0">
              <a:latin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453438" cy="762000"/>
          </a:xfrm>
          <a:prstGeom prst="rect">
            <a:avLst/>
          </a:prstGeom>
        </p:spPr>
        <p:txBody>
          <a:bodyPr lIns="76197" tIns="38098" rIns="76197" bIns="38098"/>
          <a:lstStyle/>
          <a:p>
            <a:pPr algn="l" eaLnBrk="1" hangingPunct="1">
              <a:defRPr/>
            </a:pPr>
            <a:r>
              <a:rPr lang="en-US" sz="2700" dirty="0" smtClean="0">
                <a:ea typeface="ＭＳ Ｐゴシック" charset="-128"/>
              </a:rPr>
              <a:t>What can accelerate the  CMMI Implementation?</a:t>
            </a:r>
          </a:p>
        </p:txBody>
      </p:sp>
      <p:sp>
        <p:nvSpPr>
          <p:cNvPr id="266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28700"/>
            <a:ext cx="8272462" cy="4254500"/>
          </a:xfrm>
          <a:prstGeom prst="rect">
            <a:avLst/>
          </a:prstGeom>
        </p:spPr>
        <p:txBody>
          <a:bodyPr lIns="76197" tIns="38098" rIns="76197" bIns="38098"/>
          <a:lstStyle/>
          <a:p>
            <a:pPr marL="403225" lvl="1" indent="-344488">
              <a:spcAft>
                <a:spcPct val="65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ＭＳ Ｐゴシック" charset="-128"/>
              </a:rPr>
              <a:t>Dedicated SEPG team for definition and implementation</a:t>
            </a:r>
          </a:p>
          <a:p>
            <a:pPr marL="403225" lvl="1" indent="-344488">
              <a:spcAft>
                <a:spcPct val="65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ＭＳ Ｐゴシック" charset="-128"/>
              </a:rPr>
              <a:t>Work flow automation tools for capturing time sheet information, project planning tools, configuration management tools, quality tracking tools (review tracking, bug tracking), metrics tracking tools. </a:t>
            </a:r>
          </a:p>
          <a:p>
            <a:pPr marL="403225" lvl="1" indent="-344488">
              <a:spcAft>
                <a:spcPct val="65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ＭＳ Ｐゴシック" charset="-128"/>
              </a:rPr>
              <a:t>Most of the above tools can be developed in-house within short period of time with spare resources. Approximate effort needed is 150 hours (except PM and CM tool). </a:t>
            </a:r>
          </a:p>
          <a:p>
            <a:pPr marL="619100" lvl="1" indent="-210336">
              <a:spcAft>
                <a:spcPct val="65000"/>
              </a:spcAft>
              <a:buNone/>
              <a:defRPr/>
            </a:pPr>
            <a:endParaRPr lang="en-US" sz="1700" dirty="0" smtClean="0">
              <a:ea typeface="ＭＳ Ｐゴシック" charset="-128"/>
            </a:endParaRPr>
          </a:p>
        </p:txBody>
      </p:sp>
      <p:pic>
        <p:nvPicPr>
          <p:cNvPr id="4" name="Picture 3" descr="Logo_Lex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8154" y="0"/>
            <a:ext cx="1445846" cy="845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438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</a:rPr>
              <a:t>www.lexnimble.in |  www.lexq.us</a:t>
            </a:r>
            <a:endParaRPr lang="en-US" sz="1200" b="1" dirty="0">
              <a:latin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019800" cy="800100"/>
          </a:xfrm>
          <a:prstGeom prst="rect">
            <a:avLst/>
          </a:prstGeom>
        </p:spPr>
        <p:txBody>
          <a:bodyPr lIns="76197" tIns="38098" rIns="76197" bIns="38098"/>
          <a:lstStyle/>
          <a:p>
            <a:pPr algn="l" eaLnBrk="1" hangingPunct="1">
              <a:defRPr/>
            </a:pPr>
            <a:r>
              <a:rPr lang="en-US" sz="2700" dirty="0" smtClean="0">
                <a:ea typeface="ＭＳ Ｐゴシック" charset="-128"/>
              </a:rPr>
              <a:t>What are success factors?</a:t>
            </a:r>
          </a:p>
        </p:txBody>
      </p:sp>
      <p:sp>
        <p:nvSpPr>
          <p:cNvPr id="266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" y="1164167"/>
            <a:ext cx="8272463" cy="4254500"/>
          </a:xfrm>
          <a:prstGeom prst="rect">
            <a:avLst/>
          </a:prstGeom>
        </p:spPr>
        <p:txBody>
          <a:bodyPr lIns="76197" tIns="38098" rIns="76197" bIns="38098"/>
          <a:lstStyle/>
          <a:p>
            <a:pPr marL="617538" lvl="1" indent="-331788">
              <a:spcAft>
                <a:spcPct val="65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ＭＳ Ｐゴシック" charset="-128"/>
              </a:rPr>
              <a:t>Commitment form senior management</a:t>
            </a:r>
          </a:p>
          <a:p>
            <a:pPr marL="617538" lvl="1" indent="-331788">
              <a:spcAft>
                <a:spcPct val="65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ＭＳ Ｐゴシック" charset="-128"/>
              </a:rPr>
              <a:t>Participation in all trainings by respective groups. </a:t>
            </a:r>
          </a:p>
          <a:p>
            <a:pPr marL="617538" lvl="1" indent="-331788">
              <a:spcAft>
                <a:spcPct val="65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ＭＳ Ｐゴシック" charset="-128"/>
              </a:rPr>
              <a:t>Regular review of the defined process by the pilot teams</a:t>
            </a:r>
          </a:p>
          <a:p>
            <a:pPr marL="617538" lvl="1" indent="-331788">
              <a:spcAft>
                <a:spcPct val="65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ＭＳ Ｐゴシック" charset="-128"/>
              </a:rPr>
              <a:t>Investment on workflow automation tools listed earlier.</a:t>
            </a:r>
          </a:p>
          <a:p>
            <a:pPr marL="617538" lvl="1" indent="-331788">
              <a:spcAft>
                <a:spcPct val="65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ＭＳ Ｐゴシック" charset="-128"/>
              </a:rPr>
              <a:t> Creating a drive across the organization by all leaders. </a:t>
            </a:r>
          </a:p>
          <a:p>
            <a:pPr marL="617538" lvl="1" indent="-331788">
              <a:spcAft>
                <a:spcPct val="65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ＭＳ Ｐゴシック" charset="-128"/>
              </a:rPr>
              <a:t>Facilitating process improvement team discussions </a:t>
            </a:r>
          </a:p>
          <a:p>
            <a:pPr marL="619100" lvl="1" indent="-210336">
              <a:spcAft>
                <a:spcPct val="65000"/>
              </a:spcAft>
              <a:buNone/>
              <a:defRPr/>
            </a:pPr>
            <a:endParaRPr lang="en-US" sz="1700" dirty="0" smtClean="0">
              <a:ea typeface="ＭＳ Ｐゴシック" charset="-128"/>
            </a:endParaRPr>
          </a:p>
        </p:txBody>
      </p:sp>
      <p:pic>
        <p:nvPicPr>
          <p:cNvPr id="4" name="Picture 3" descr="Logo_Lex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8154" y="0"/>
            <a:ext cx="1445846" cy="845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438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</a:rPr>
              <a:t>www.lexnimble.in |  www.lexq.us</a:t>
            </a:r>
            <a:endParaRPr lang="en-US" sz="1200" b="1" dirty="0">
              <a:latin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1"/>
            <a:ext cx="8229305" cy="800099"/>
          </a:xfrm>
        </p:spPr>
        <p:txBody>
          <a:bodyPr>
            <a:normAutofit/>
          </a:bodyPr>
          <a:lstStyle/>
          <a:p>
            <a:pPr algn="l"/>
            <a:r>
              <a:rPr lang="en-IN" sz="2800" dirty="0" smtClean="0"/>
              <a:t>Benefits of Achieving Maturity Level 2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51" y="1164168"/>
            <a:ext cx="8229305" cy="3852913"/>
          </a:xfrm>
        </p:spPr>
        <p:txBody>
          <a:bodyPr>
            <a:normAutofit lnSpcReduction="10000"/>
          </a:bodyPr>
          <a:lstStyle/>
          <a:p>
            <a:r>
              <a:rPr lang="en-IN" sz="2400" dirty="0"/>
              <a:t> Requirements Management processes, including change management and traceability are streamlined. </a:t>
            </a:r>
          </a:p>
          <a:p>
            <a:r>
              <a:rPr lang="en-IN" sz="2400" dirty="0"/>
              <a:t> Project planning and its visibility during execution increase significantly. </a:t>
            </a:r>
          </a:p>
          <a:p>
            <a:r>
              <a:rPr lang="en-IN" sz="2400" dirty="0"/>
              <a:t>Quality of projects and processes is managed well. </a:t>
            </a:r>
          </a:p>
          <a:p>
            <a:r>
              <a:rPr lang="en-IN" sz="2400" dirty="0"/>
              <a:t> Best practices in Configuration Management are implemented. </a:t>
            </a:r>
          </a:p>
          <a:p>
            <a:r>
              <a:rPr lang="en-IN" sz="2400" dirty="0"/>
              <a:t>Measurements and metrics program provides thorough insights and facilitates factual decision making process. </a:t>
            </a:r>
          </a:p>
          <a:p>
            <a:r>
              <a:rPr lang="en-IN" sz="2400" dirty="0"/>
              <a:t>Agreements with your suppliers are well managed.</a:t>
            </a:r>
          </a:p>
        </p:txBody>
      </p:sp>
      <p:pic>
        <p:nvPicPr>
          <p:cNvPr id="4" name="Picture 3" descr="Logo_Lex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8154" y="0"/>
            <a:ext cx="1445846" cy="845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438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</a:rPr>
              <a:t>www.lexnimble.in |  www.lexq.us</a:t>
            </a:r>
            <a:endParaRPr lang="en-US" sz="1200" b="1" dirty="0">
              <a:latin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0"/>
            <a:ext cx="8229305" cy="762000"/>
          </a:xfrm>
        </p:spPr>
        <p:txBody>
          <a:bodyPr>
            <a:normAutofit/>
          </a:bodyPr>
          <a:lstStyle/>
          <a:p>
            <a:pPr algn="l"/>
            <a:r>
              <a:rPr lang="en-IN" sz="2800" dirty="0" smtClean="0"/>
              <a:t>Benefits of Achieving Maturity Level 3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51" y="1079500"/>
            <a:ext cx="8229305" cy="3937580"/>
          </a:xfrm>
        </p:spPr>
        <p:txBody>
          <a:bodyPr>
            <a:normAutofit/>
          </a:bodyPr>
          <a:lstStyle/>
          <a:p>
            <a:r>
              <a:rPr lang="en-IN" sz="2200" dirty="0" smtClean="0"/>
              <a:t>Design</a:t>
            </a:r>
            <a:r>
              <a:rPr lang="en-IN" sz="2200" dirty="0"/>
              <a:t>, development and integration related processes are streamlined. </a:t>
            </a:r>
          </a:p>
          <a:p>
            <a:r>
              <a:rPr lang="en-IN" sz="2200" dirty="0"/>
              <a:t>Proper verification and validation strategies are implemented.  </a:t>
            </a:r>
          </a:p>
          <a:p>
            <a:r>
              <a:rPr lang="en-IN" sz="2200" dirty="0"/>
              <a:t>Requirements are gathered effectively. </a:t>
            </a:r>
          </a:p>
          <a:p>
            <a:r>
              <a:rPr lang="en-IN" sz="2200" dirty="0"/>
              <a:t>Risks are managed properly. </a:t>
            </a:r>
          </a:p>
          <a:p>
            <a:r>
              <a:rPr lang="en-IN" sz="2200" dirty="0"/>
              <a:t>Decision Making process is developed and streamlined. </a:t>
            </a:r>
          </a:p>
          <a:p>
            <a:r>
              <a:rPr lang="en-IN" sz="2200" dirty="0"/>
              <a:t>Project learns from other projects. </a:t>
            </a:r>
          </a:p>
          <a:p>
            <a:r>
              <a:rPr lang="en-IN" sz="2200" dirty="0"/>
              <a:t>Organizational level processes are established. </a:t>
            </a:r>
          </a:p>
        </p:txBody>
      </p:sp>
      <p:pic>
        <p:nvPicPr>
          <p:cNvPr id="4" name="Picture 3" descr="Logo_Lex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8154" y="0"/>
            <a:ext cx="1445846" cy="845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438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</a:rPr>
              <a:t>www.lexnimble.in |  www.lexq.us</a:t>
            </a:r>
            <a:endParaRPr lang="en-US" sz="1200" b="1" dirty="0">
              <a:latin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" y="0"/>
            <a:ext cx="8229305" cy="8001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700" dirty="0" smtClean="0"/>
              <a:t>Suggested time lines  </a:t>
            </a:r>
          </a:p>
        </p:txBody>
      </p:sp>
      <p:sp>
        <p:nvSpPr>
          <p:cNvPr id="267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0168"/>
            <a:ext cx="8508140" cy="4353931"/>
          </a:xfrm>
        </p:spPr>
        <p:txBody>
          <a:bodyPr/>
          <a:lstStyle/>
          <a:p>
            <a:pPr marL="285739" indent="-285739">
              <a:lnSpc>
                <a:spcPct val="80000"/>
              </a:lnSpc>
              <a:spcAft>
                <a:spcPct val="65000"/>
              </a:spcAft>
              <a:buNone/>
              <a:defRPr/>
            </a:pPr>
            <a:r>
              <a:rPr lang="en-US" sz="1700" dirty="0" smtClean="0"/>
              <a:t>							           </a:t>
            </a:r>
            <a:r>
              <a:rPr lang="en-US" sz="2000" dirty="0" smtClean="0"/>
              <a:t> </a:t>
            </a:r>
            <a:r>
              <a:rPr lang="en-US" sz="2000" u="sng" dirty="0" smtClean="0"/>
              <a:t>End by:</a:t>
            </a:r>
          </a:p>
          <a:p>
            <a:pPr marL="285739" indent="-285739">
              <a:lnSpc>
                <a:spcPct val="80000"/>
              </a:lnSpc>
              <a:spcAft>
                <a:spcPct val="65000"/>
              </a:spcAft>
              <a:defRPr/>
            </a:pPr>
            <a:r>
              <a:rPr lang="en-US" sz="2200" dirty="0" smtClean="0"/>
              <a:t>Gap analysis of the system 			         Week 1</a:t>
            </a:r>
          </a:p>
          <a:p>
            <a:pPr marL="285739" indent="-285739">
              <a:lnSpc>
                <a:spcPct val="80000"/>
              </a:lnSpc>
              <a:spcAft>
                <a:spcPct val="65000"/>
              </a:spcAft>
              <a:defRPr/>
            </a:pPr>
            <a:r>
              <a:rPr lang="en-US" sz="2200" dirty="0" smtClean="0"/>
              <a:t>Identification of teams and groups		         Week 2 </a:t>
            </a:r>
          </a:p>
          <a:p>
            <a:pPr marL="285739" indent="-285739">
              <a:lnSpc>
                <a:spcPct val="80000"/>
              </a:lnSpc>
              <a:spcAft>
                <a:spcPct val="65000"/>
              </a:spcAft>
              <a:defRPr/>
            </a:pPr>
            <a:r>
              <a:rPr lang="en-US" sz="2200" dirty="0" smtClean="0"/>
              <a:t>Process definition for level 2 &amp; 3	                        Week 6</a:t>
            </a:r>
          </a:p>
          <a:p>
            <a:pPr marL="285739" indent="-285739">
              <a:lnSpc>
                <a:spcPct val="80000"/>
              </a:lnSpc>
              <a:spcAft>
                <a:spcPct val="65000"/>
              </a:spcAft>
              <a:defRPr/>
            </a:pPr>
            <a:r>
              <a:rPr lang="en-US" sz="2200" dirty="0" smtClean="0"/>
              <a:t>Review of the Level 2 &amp; 3 Processes 		          Week 8</a:t>
            </a:r>
          </a:p>
          <a:p>
            <a:pPr marL="285739" indent="-285739">
              <a:lnSpc>
                <a:spcPct val="80000"/>
              </a:lnSpc>
              <a:spcAft>
                <a:spcPct val="65000"/>
              </a:spcAft>
              <a:defRPr/>
            </a:pPr>
            <a:r>
              <a:rPr lang="en-US" sz="2200" dirty="0" smtClean="0"/>
              <a:t>Implementation of level 2 &amp; 3 processes                    Week 9 onwards	</a:t>
            </a:r>
          </a:p>
          <a:p>
            <a:pPr marL="285739" indent="-285739">
              <a:lnSpc>
                <a:spcPct val="80000"/>
              </a:lnSpc>
              <a:spcAft>
                <a:spcPct val="65000"/>
              </a:spcAft>
              <a:defRPr/>
            </a:pPr>
            <a:r>
              <a:rPr lang="en-US" sz="2200" dirty="0" smtClean="0"/>
              <a:t>Implementation review 1			          Week 16</a:t>
            </a:r>
          </a:p>
          <a:p>
            <a:pPr marL="285739" indent="-285739">
              <a:lnSpc>
                <a:spcPct val="80000"/>
              </a:lnSpc>
              <a:spcAft>
                <a:spcPct val="65000"/>
              </a:spcAft>
              <a:buNone/>
              <a:defRPr/>
            </a:pPr>
            <a:endParaRPr lang="en-US" sz="2000" dirty="0" smtClean="0"/>
          </a:p>
        </p:txBody>
      </p:sp>
      <p:pic>
        <p:nvPicPr>
          <p:cNvPr id="4" name="Picture 3" descr="Logo_Lex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8154" y="0"/>
            <a:ext cx="1445846" cy="845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438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</a:rPr>
              <a:t>www.lexnimble.in |  www.lexq.us</a:t>
            </a:r>
            <a:endParaRPr lang="en-US" sz="1200" b="1" dirty="0">
              <a:latin typeface="Lato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0" y="51435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(cont’d)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" y="0"/>
            <a:ext cx="8229305" cy="8001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/>
              <a:t>Suggested time lines  </a:t>
            </a:r>
          </a:p>
        </p:txBody>
      </p:sp>
      <p:sp>
        <p:nvSpPr>
          <p:cNvPr id="267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0168"/>
            <a:ext cx="8508140" cy="4353931"/>
          </a:xfrm>
        </p:spPr>
        <p:txBody>
          <a:bodyPr/>
          <a:lstStyle/>
          <a:p>
            <a:pPr marL="285739" indent="-285739">
              <a:lnSpc>
                <a:spcPct val="80000"/>
              </a:lnSpc>
              <a:spcAft>
                <a:spcPct val="65000"/>
              </a:spcAft>
              <a:buNone/>
              <a:defRPr/>
            </a:pPr>
            <a:r>
              <a:rPr lang="en-US" sz="2200" dirty="0" smtClean="0"/>
              <a:t>							            </a:t>
            </a:r>
            <a:r>
              <a:rPr lang="en-US" sz="2200" u="sng" dirty="0" smtClean="0"/>
              <a:t>End by:</a:t>
            </a:r>
          </a:p>
          <a:p>
            <a:pPr marL="285739" indent="-285739">
              <a:lnSpc>
                <a:spcPct val="80000"/>
              </a:lnSpc>
              <a:spcAft>
                <a:spcPct val="65000"/>
              </a:spcAft>
              <a:defRPr/>
            </a:pPr>
            <a:r>
              <a:rPr lang="en-US" sz="2200" dirty="0" smtClean="0"/>
              <a:t>Implementation review 2			        Week 20</a:t>
            </a:r>
          </a:p>
          <a:p>
            <a:pPr marL="285739" indent="-285739">
              <a:lnSpc>
                <a:spcPct val="80000"/>
              </a:lnSpc>
              <a:spcAft>
                <a:spcPct val="65000"/>
              </a:spcAft>
              <a:defRPr/>
            </a:pPr>
            <a:r>
              <a:rPr lang="en-US" sz="2200" dirty="0" smtClean="0"/>
              <a:t>Readiness review for Level 3 maturity                        Week 22</a:t>
            </a:r>
          </a:p>
          <a:p>
            <a:pPr marL="285739" indent="-285739">
              <a:lnSpc>
                <a:spcPct val="80000"/>
              </a:lnSpc>
              <a:spcAft>
                <a:spcPct val="65000"/>
              </a:spcAft>
              <a:defRPr/>
            </a:pPr>
            <a:r>
              <a:rPr lang="en-US" sz="2200" dirty="0" smtClean="0"/>
              <a:t>SCAMPI - A appraisal for level 3 maturity	         Week 25 to 26  </a:t>
            </a:r>
          </a:p>
          <a:p>
            <a:pPr marL="285739" indent="-285739">
              <a:lnSpc>
                <a:spcPct val="80000"/>
              </a:lnSpc>
              <a:spcAft>
                <a:spcPct val="65000"/>
              </a:spcAft>
              <a:buNone/>
              <a:defRPr/>
            </a:pPr>
            <a:endParaRPr lang="en-US" sz="2000" dirty="0" smtClean="0"/>
          </a:p>
        </p:txBody>
      </p:sp>
      <p:pic>
        <p:nvPicPr>
          <p:cNvPr id="4" name="Picture 3" descr="Logo_Lex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8154" y="0"/>
            <a:ext cx="1445846" cy="845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438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</a:rPr>
              <a:t>www.lexnimble.in |  www.lexq.us</a:t>
            </a:r>
            <a:endParaRPr lang="en-US" sz="1200" b="1" dirty="0">
              <a:latin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81300"/>
            <a:ext cx="8458200" cy="115368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ea typeface="ＭＳ Ｐゴシック" charset="-128"/>
              </a:rPr>
              <a:t>Thank You!!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43" y="2530894"/>
            <a:ext cx="8229305" cy="1545806"/>
          </a:xfrm>
        </p:spPr>
        <p:txBody>
          <a:bodyPr>
            <a:normAutofit fontScale="55000" lnSpcReduction="20000"/>
          </a:bodyPr>
          <a:lstStyle/>
          <a:p>
            <a:pPr algn="ctr">
              <a:buFontTx/>
              <a:buNone/>
              <a:defRPr/>
            </a:pPr>
            <a:endParaRPr lang="en-US" dirty="0" smtClean="0">
              <a:ea typeface="ＭＳ Ｐゴシック" charset="-128"/>
            </a:endParaRPr>
          </a:p>
          <a:p>
            <a:pPr algn="ctr">
              <a:buFontTx/>
              <a:buNone/>
              <a:defRPr/>
            </a:pPr>
            <a:r>
              <a:rPr lang="en-US" dirty="0" smtClean="0">
                <a:ea typeface="ＭＳ Ｐゴシック" charset="-128"/>
              </a:rPr>
              <a:t>					</a:t>
            </a:r>
          </a:p>
          <a:p>
            <a:pPr algn="ctr">
              <a:buFontTx/>
              <a:buNone/>
              <a:defRPr/>
            </a:pPr>
            <a:endParaRPr lang="en-US" dirty="0" smtClean="0">
              <a:ea typeface="ＭＳ Ｐゴシック" charset="-128"/>
            </a:endParaRPr>
          </a:p>
          <a:p>
            <a:pPr algn="ctr">
              <a:buFontTx/>
              <a:buNone/>
              <a:defRPr/>
            </a:pPr>
            <a:r>
              <a:rPr lang="en-US" dirty="0" smtClean="0">
                <a:ea typeface="ＭＳ Ｐゴシック" charset="-128"/>
              </a:rPr>
              <a:t>			</a:t>
            </a:r>
          </a:p>
          <a:p>
            <a:pPr algn="ctr">
              <a:buFontTx/>
              <a:buNone/>
              <a:defRPr/>
            </a:pPr>
            <a:r>
              <a:rPr lang="en-US" dirty="0" smtClean="0">
                <a:ea typeface="ＭＳ Ｐゴシック" charset="-128"/>
              </a:rPr>
              <a:t>					</a:t>
            </a:r>
            <a:endParaRPr lang="en-US" sz="2300" dirty="0" smtClean="0">
              <a:ea typeface="ＭＳ Ｐゴシック" charset="-128"/>
            </a:endParaRPr>
          </a:p>
        </p:txBody>
      </p:sp>
      <p:pic>
        <p:nvPicPr>
          <p:cNvPr id="4" name="Picture 3" descr="Logo_Lex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8154" y="0"/>
            <a:ext cx="1445846" cy="84582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4914900"/>
            <a:ext cx="7086600" cy="533400"/>
          </a:xfrm>
          <a:prstGeom prst="rect">
            <a:avLst/>
          </a:prstGeom>
        </p:spPr>
        <p:txBody>
          <a:bodyPr lIns="76197" tIns="38098" rIns="76197" bIns="38098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 any clarifications/support/information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contact: </a:t>
            </a:r>
            <a:r>
              <a:rPr lang="en-US" sz="20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admin@lexq.us</a:t>
            </a: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LexNimblesolutions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409700"/>
            <a:ext cx="3203737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" y="1"/>
            <a:ext cx="8229305" cy="800099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CMMI Maturity Levels</a:t>
            </a:r>
          </a:p>
        </p:txBody>
      </p:sp>
      <p:graphicFrame>
        <p:nvGraphicFramePr>
          <p:cNvPr id="233595" name="Group 1147"/>
          <p:cNvGraphicFramePr>
            <a:graphicFrameLocks noGrp="1"/>
          </p:cNvGraphicFramePr>
          <p:nvPr/>
        </p:nvGraphicFramePr>
        <p:xfrm>
          <a:off x="990600" y="910167"/>
          <a:ext cx="7010400" cy="96012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91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Level 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Optimizing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Statistical evidence of process effectiveness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9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Continuous process improvement focus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9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Rigorous defect causal analysis &amp; defect prevention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3596" name="Group 1148"/>
          <p:cNvGraphicFramePr>
            <a:graphicFrameLocks noGrp="1"/>
          </p:cNvGraphicFramePr>
          <p:nvPr/>
        </p:nvGraphicFramePr>
        <p:xfrm>
          <a:off x="990600" y="1841500"/>
          <a:ext cx="7010400" cy="96012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37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Managed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Productivity &amp; quality are measured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Process operates within acceptable limits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Predictable process &amp; product quality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3608" name="Group 1160"/>
          <p:cNvGraphicFramePr>
            <a:graphicFrameLocks noGrp="1"/>
          </p:cNvGraphicFramePr>
          <p:nvPr/>
        </p:nvGraphicFramePr>
        <p:xfrm>
          <a:off x="1000125" y="2798912"/>
          <a:ext cx="7010400" cy="905256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13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Defined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Documented managerial / engineering process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Organizational software process focus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 activities under control, quality tracked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3620" name="Group 1172"/>
          <p:cNvGraphicFramePr>
            <a:graphicFrameLocks noGrp="1"/>
          </p:cNvGraphicFramePr>
          <p:nvPr/>
        </p:nvGraphicFramePr>
        <p:xfrm>
          <a:off x="990600" y="3704167"/>
          <a:ext cx="7010400" cy="96012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Repeatable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Disciplined management control process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Project management policies &amp; procedures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Project activities under control, quality tracked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3632" name="Group 1184"/>
          <p:cNvGraphicFramePr>
            <a:graphicFrameLocks noGrp="1"/>
          </p:cNvGraphicFramePr>
          <p:nvPr/>
        </p:nvGraphicFramePr>
        <p:xfrm>
          <a:off x="990600" y="4686300"/>
          <a:ext cx="7010400" cy="859536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46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Absence of sound management practices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4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Software process is ad hoc, unstable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Software development results are unpredictable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 descr="Logo_Lex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8154" y="-38100"/>
            <a:ext cx="1445846" cy="8458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3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3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8001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Basic Building Blocks – 22 Process Areas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15917" y="2030679"/>
            <a:ext cx="2090737" cy="3378729"/>
          </a:xfrm>
          <a:solidFill>
            <a:srgbClr val="CCECFF"/>
          </a:solidFill>
          <a:ln cap="flat" algn="ctr">
            <a:solidFill>
              <a:srgbClr val="0B3D91"/>
            </a:solidFill>
          </a:ln>
        </p:spPr>
        <p:txBody>
          <a:bodyPr lIns="91407" tIns="45703" rIns="91407" bIns="45703"/>
          <a:lstStyle/>
          <a:p>
            <a:pPr marL="0" indent="0" defTabSz="966788">
              <a:lnSpc>
                <a:spcPct val="90000"/>
              </a:lnSpc>
              <a:buClr>
                <a:schemeClr val="tx1"/>
              </a:buClr>
              <a:buFont typeface="Arial" pitchFamily="34" charset="0"/>
              <a:buNone/>
            </a:pPr>
            <a:r>
              <a:rPr lang="en-US" sz="1600" dirty="0" smtClean="0">
                <a:solidFill>
                  <a:srgbClr val="0B3D91"/>
                </a:solidFill>
              </a:rPr>
              <a:t>Project Management</a:t>
            </a:r>
          </a:p>
          <a:p>
            <a:pPr marL="336550" lvl="1" indent="-222250" defTabSz="966788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 smtClean="0"/>
              <a:t>Project Planning</a:t>
            </a:r>
          </a:p>
          <a:p>
            <a:pPr marL="336550" lvl="1" indent="-222250" defTabSz="966788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 smtClean="0"/>
              <a:t>Project Monitoring and Control</a:t>
            </a:r>
          </a:p>
          <a:p>
            <a:pPr marL="336550" lvl="1" indent="-222250" defTabSz="966788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 smtClean="0"/>
              <a:t>Supplier Agreement Management</a:t>
            </a:r>
          </a:p>
          <a:p>
            <a:pPr marL="336550" lvl="1" indent="-222250" defTabSz="966788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 smtClean="0"/>
              <a:t>Integrated Project Management)</a:t>
            </a:r>
          </a:p>
          <a:p>
            <a:pPr marL="336550" lvl="1" indent="-222250" defTabSz="966788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 smtClean="0"/>
              <a:t>Risk Management</a:t>
            </a:r>
          </a:p>
          <a:p>
            <a:pPr marL="336550" lvl="1" indent="-222250" defTabSz="966788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 smtClean="0"/>
              <a:t>Quantitative Project Management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482850" y="2030679"/>
            <a:ext cx="2089150" cy="3378729"/>
          </a:xfrm>
          <a:prstGeom prst="rect">
            <a:avLst/>
          </a:prstGeom>
          <a:solidFill>
            <a:srgbClr val="CCECFF"/>
          </a:solidFill>
          <a:ln w="9525">
            <a:solidFill>
              <a:srgbClr val="0B3D91"/>
            </a:solidFill>
            <a:miter lim="800000"/>
            <a:headEnd/>
            <a:tailEnd/>
          </a:ln>
        </p:spPr>
        <p:txBody>
          <a:bodyPr lIns="91407" tIns="45703" rIns="91407" bIns="45703"/>
          <a:lstStyle/>
          <a:p>
            <a:pPr defTabSz="96678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600" dirty="0">
                <a:solidFill>
                  <a:srgbClr val="0B3D91"/>
                </a:solidFill>
                <a:latin typeface="Calibri" pitchFamily="34" charset="0"/>
              </a:rPr>
              <a:t>Engineering</a:t>
            </a:r>
          </a:p>
          <a:p>
            <a:pPr marL="336550" lvl="1" indent="-222250" defTabSz="96678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Requirements Development</a:t>
            </a:r>
          </a:p>
          <a:p>
            <a:pPr marL="336550" lvl="1" indent="-222250" defTabSz="96678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Requirements Management</a:t>
            </a:r>
          </a:p>
          <a:p>
            <a:pPr marL="336550" lvl="1" indent="-222250" defTabSz="96678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Technical Solution</a:t>
            </a:r>
          </a:p>
          <a:p>
            <a:pPr marL="336550" lvl="1" indent="-222250" defTabSz="96678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Product Integration</a:t>
            </a:r>
          </a:p>
          <a:p>
            <a:pPr marL="336550" lvl="1" indent="-222250" defTabSz="96678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Verification</a:t>
            </a:r>
          </a:p>
          <a:p>
            <a:pPr marL="336550" lvl="1" indent="-222250" defTabSz="96678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Validation</a:t>
            </a:r>
          </a:p>
          <a:p>
            <a:pPr marL="336550" lvl="1" indent="-222250" defTabSz="96678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4572000" y="2030679"/>
            <a:ext cx="2089150" cy="3378729"/>
          </a:xfrm>
          <a:prstGeom prst="rect">
            <a:avLst/>
          </a:prstGeom>
          <a:solidFill>
            <a:srgbClr val="CCECFF"/>
          </a:solidFill>
          <a:ln w="9525">
            <a:solidFill>
              <a:srgbClr val="0B3D91"/>
            </a:solidFill>
            <a:miter lim="800000"/>
            <a:headEnd/>
            <a:tailEnd/>
          </a:ln>
        </p:spPr>
        <p:txBody>
          <a:bodyPr lIns="91407" tIns="45703" rIns="91407" bIns="45703"/>
          <a:lstStyle/>
          <a:p>
            <a:pPr defTabSz="96678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600" dirty="0">
                <a:solidFill>
                  <a:srgbClr val="0B3D91"/>
                </a:solidFill>
                <a:latin typeface="Calibri" pitchFamily="34" charset="0"/>
              </a:rPr>
              <a:t>Support</a:t>
            </a:r>
          </a:p>
          <a:p>
            <a:pPr marL="336550" lvl="1" indent="-222250" defTabSz="96678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Configuration Management</a:t>
            </a:r>
          </a:p>
          <a:p>
            <a:pPr marL="336550" lvl="1" indent="-222250" defTabSz="96678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Process and Product Quality Assurance</a:t>
            </a:r>
          </a:p>
          <a:p>
            <a:pPr marL="336550" lvl="1" indent="-222250" defTabSz="96678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Measurement and Analysis</a:t>
            </a:r>
          </a:p>
          <a:p>
            <a:pPr marL="336550" lvl="1" indent="-222250" defTabSz="96678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Decision Analysis and Resolution</a:t>
            </a:r>
          </a:p>
          <a:p>
            <a:pPr marL="336550" lvl="1" indent="-222250" defTabSz="96678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Causal Analysis and Resolution</a:t>
            </a: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6737350" y="2024063"/>
            <a:ext cx="2089150" cy="3378729"/>
          </a:xfrm>
          <a:prstGeom prst="rect">
            <a:avLst/>
          </a:prstGeom>
          <a:solidFill>
            <a:srgbClr val="CCECFF"/>
          </a:solidFill>
          <a:ln w="9525">
            <a:solidFill>
              <a:srgbClr val="0B3D91"/>
            </a:solidFill>
            <a:miter lim="800000"/>
            <a:headEnd/>
            <a:tailEnd/>
          </a:ln>
        </p:spPr>
        <p:txBody>
          <a:bodyPr lIns="91407" tIns="45703" rIns="91407" bIns="45703"/>
          <a:lstStyle/>
          <a:p>
            <a:pPr defTabSz="96678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600" dirty="0">
                <a:solidFill>
                  <a:srgbClr val="0B3D91"/>
                </a:solidFill>
                <a:latin typeface="Calibri" pitchFamily="34" charset="0"/>
              </a:rPr>
              <a:t>Process Management</a:t>
            </a:r>
          </a:p>
          <a:p>
            <a:pPr marL="336550" lvl="1" indent="-222250" defTabSz="96678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Organizational Process Focus</a:t>
            </a:r>
          </a:p>
          <a:p>
            <a:pPr marL="336550" lvl="1" indent="-222250" defTabSz="96678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Organizational Process Definition</a:t>
            </a:r>
          </a:p>
          <a:p>
            <a:pPr marL="336550" lvl="1" indent="-222250" defTabSz="96678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Organizational Training</a:t>
            </a:r>
          </a:p>
          <a:p>
            <a:pPr marL="336550" lvl="1" indent="-222250" defTabSz="96678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Organizational Process Performance</a:t>
            </a:r>
          </a:p>
          <a:p>
            <a:pPr marL="336550" lvl="1" indent="-222250" defTabSz="96678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Organizational Performance Management</a:t>
            </a:r>
          </a:p>
        </p:txBody>
      </p:sp>
      <p:sp>
        <p:nvSpPr>
          <p:cNvPr id="6152" name="AutoShape 7"/>
          <p:cNvSpPr>
            <a:spLocks/>
          </p:cNvSpPr>
          <p:nvPr/>
        </p:nvSpPr>
        <p:spPr bwMode="auto">
          <a:xfrm rot="-5400000">
            <a:off x="3209264" y="-1336278"/>
            <a:ext cx="326760" cy="6065838"/>
          </a:xfrm>
          <a:prstGeom prst="rightBrace">
            <a:avLst>
              <a:gd name="adj1" fmla="val 128985"/>
              <a:gd name="adj2" fmla="val 50000"/>
            </a:avLst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91577" tIns="45789" rIns="91577" bIns="45789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2438403" y="910167"/>
            <a:ext cx="1715787" cy="64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5" tIns="43243" rIns="86485" bIns="43243">
            <a:spAutoFit/>
          </a:bodyPr>
          <a:lstStyle/>
          <a:p>
            <a:pPr algn="ctr" defTabSz="863600"/>
            <a:r>
              <a:rPr lang="en-US" dirty="0">
                <a:solidFill>
                  <a:srgbClr val="A50021"/>
                </a:solidFill>
              </a:rPr>
              <a:t>Implemented by</a:t>
            </a:r>
          </a:p>
          <a:p>
            <a:pPr algn="ctr" defTabSz="863600"/>
            <a:r>
              <a:rPr lang="en-US" dirty="0">
                <a:solidFill>
                  <a:srgbClr val="A50021"/>
                </a:solidFill>
              </a:rPr>
              <a:t>each project</a:t>
            </a:r>
          </a:p>
        </p:txBody>
      </p:sp>
      <p:sp>
        <p:nvSpPr>
          <p:cNvPr id="6154" name="AutoShape 9"/>
          <p:cNvSpPr>
            <a:spLocks/>
          </p:cNvSpPr>
          <p:nvPr/>
        </p:nvSpPr>
        <p:spPr bwMode="auto">
          <a:xfrm rot="-5400000">
            <a:off x="7628864" y="725355"/>
            <a:ext cx="326760" cy="1931988"/>
          </a:xfrm>
          <a:prstGeom prst="rightBrace">
            <a:avLst>
              <a:gd name="adj1" fmla="val 41082"/>
              <a:gd name="adj2" fmla="val 50000"/>
            </a:avLst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91577" tIns="45789" rIns="91577" bIns="45789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6858003" y="825500"/>
            <a:ext cx="1715787" cy="64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5" tIns="43243" rIns="86485" bIns="43243">
            <a:spAutoFit/>
          </a:bodyPr>
          <a:lstStyle/>
          <a:p>
            <a:pPr algn="ctr" defTabSz="863600"/>
            <a:r>
              <a:rPr lang="en-US" dirty="0">
                <a:solidFill>
                  <a:srgbClr val="A50021"/>
                </a:solidFill>
              </a:rPr>
              <a:t>Implemented by</a:t>
            </a:r>
          </a:p>
          <a:p>
            <a:pPr algn="ctr" defTabSz="863600"/>
            <a:r>
              <a:rPr lang="en-US" dirty="0">
                <a:solidFill>
                  <a:srgbClr val="A50021"/>
                </a:solidFill>
              </a:rPr>
              <a:t>the organization</a:t>
            </a:r>
          </a:p>
        </p:txBody>
      </p:sp>
      <p:pic>
        <p:nvPicPr>
          <p:cNvPr id="11" name="Picture 10" descr="Logo_Lex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8154" y="0"/>
            <a:ext cx="1445846" cy="8458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0400" y="5438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</a:rPr>
              <a:t>www.lexnimble.in |  www.lexq.us</a:t>
            </a:r>
            <a:endParaRPr lang="en-US" sz="1200" b="1" dirty="0">
              <a:latin typeface="Lato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" y="0"/>
            <a:ext cx="8381705" cy="8001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>
                <a:ea typeface="ＭＳ Ｐゴシック" charset="-128"/>
              </a:rPr>
              <a:t>Objective</a:t>
            </a:r>
          </a:p>
        </p:txBody>
      </p:sp>
      <p:sp>
        <p:nvSpPr>
          <p:cNvPr id="2599939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1104900"/>
            <a:ext cx="8229305" cy="389466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dirty="0" smtClean="0">
                <a:ea typeface="ＭＳ Ｐゴシック" charset="-128"/>
              </a:rPr>
              <a:t>Present a roadmap for implementing CMMI process initiatives Covering:</a:t>
            </a:r>
          </a:p>
          <a:p>
            <a:pPr lvl="2" eaLnBrk="1" hangingPunct="1">
              <a:defRPr/>
            </a:pPr>
            <a:r>
              <a:rPr lang="en-US" sz="2200" dirty="0" smtClean="0">
                <a:ea typeface="ＭＳ Ｐゴシック" charset="-128"/>
              </a:rPr>
              <a:t>Problems addressed by Quality standards</a:t>
            </a:r>
          </a:p>
          <a:p>
            <a:pPr lvl="2" eaLnBrk="1" hangingPunct="1">
              <a:defRPr/>
            </a:pPr>
            <a:r>
              <a:rPr lang="en-US" sz="2200" dirty="0" smtClean="0">
                <a:ea typeface="ＭＳ Ｐゴシック" charset="-128"/>
              </a:rPr>
              <a:t>FAQ on SPI with CMMI</a:t>
            </a:r>
          </a:p>
          <a:p>
            <a:pPr lvl="2" eaLnBrk="1" hangingPunct="1">
              <a:defRPr/>
            </a:pPr>
            <a:r>
              <a:rPr lang="en-US" sz="2200" dirty="0" smtClean="0">
                <a:ea typeface="ＭＳ Ｐゴシック" charset="-128"/>
              </a:rPr>
              <a:t>Methodology</a:t>
            </a:r>
          </a:p>
          <a:p>
            <a:pPr lvl="2" eaLnBrk="1" hangingPunct="1">
              <a:defRPr/>
            </a:pPr>
            <a:r>
              <a:rPr lang="en-US" sz="2200" dirty="0" smtClean="0">
                <a:ea typeface="ＭＳ Ｐゴシック" charset="-128"/>
              </a:rPr>
              <a:t>Timelines </a:t>
            </a:r>
          </a:p>
          <a:p>
            <a:pPr lvl="2" eaLnBrk="1" hangingPunct="1">
              <a:defRPr/>
            </a:pPr>
            <a:endParaRPr lang="en-US" dirty="0" smtClean="0">
              <a:ea typeface="ＭＳ Ｐゴシック" charset="-128"/>
            </a:endParaRPr>
          </a:p>
        </p:txBody>
      </p:sp>
      <p:pic>
        <p:nvPicPr>
          <p:cNvPr id="4" name="Picture 3" descr="Logo_Lex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8154" y="0"/>
            <a:ext cx="1445846" cy="845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438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</a:rPr>
              <a:t>www.lexnimble.in |  www.lexq.us</a:t>
            </a:r>
            <a:endParaRPr lang="en-US" sz="1200" b="1" dirty="0">
              <a:latin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7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" y="0"/>
            <a:ext cx="8229305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>
                <a:ea typeface="ＭＳ Ｐゴシック" charset="-128"/>
              </a:rPr>
              <a:t>Few words about Approach</a:t>
            </a:r>
          </a:p>
        </p:txBody>
      </p:sp>
      <p:sp>
        <p:nvSpPr>
          <p:cNvPr id="2675715" name="Rectangle 1027"/>
          <p:cNvSpPr>
            <a:spLocks noGrp="1" noChangeArrowheads="1"/>
          </p:cNvSpPr>
          <p:nvPr>
            <p:ph idx="1"/>
          </p:nvPr>
        </p:nvSpPr>
        <p:spPr>
          <a:xfrm>
            <a:off x="228603" y="994835"/>
            <a:ext cx="8229305" cy="342999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</a:rPr>
              <a:t>Identify the Manager spearheading the activities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</a:rPr>
              <a:t>Identify the resources to support the SPI efforts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</a:rPr>
              <a:t>Create awareness across the organization of all models in a phased manner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</a:rPr>
              <a:t>Implement the process framework on all projects through careful transitioning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</a:rPr>
              <a:t>Initiate metrics program to collect the metrics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</a:rPr>
              <a:t>Initiate an evaluation framework through audits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</a:rPr>
              <a:t>Conduct management reviews from time to time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</a:rPr>
              <a:t>Institutionalize the process framework into to way of work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</a:rPr>
              <a:t>Support the implementation until assessment</a:t>
            </a:r>
          </a:p>
        </p:txBody>
      </p:sp>
      <p:pic>
        <p:nvPicPr>
          <p:cNvPr id="4" name="Picture 3" descr="Logo_Lex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8154" y="0"/>
            <a:ext cx="1445846" cy="845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438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</a:rPr>
              <a:t>www.lexnimble.in |  www.lexq.us</a:t>
            </a:r>
            <a:endParaRPr lang="en-US" sz="1200" b="1" dirty="0">
              <a:latin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" y="1"/>
            <a:ext cx="8229305" cy="800099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Support need from Company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04900"/>
            <a:ext cx="8229305" cy="3640667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/>
              <a:t>Identify the SEPG head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Identify the SEPG team (People with some understanding of the model) dedicated 3 members.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Participate in all trainings from initial awareness till appraisal preparation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Understand why CMMI than just creating documentation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Some time from projects team </a:t>
            </a:r>
          </a:p>
        </p:txBody>
      </p:sp>
      <p:pic>
        <p:nvPicPr>
          <p:cNvPr id="4" name="Picture 3" descr="Logo_Lex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8154" y="0"/>
            <a:ext cx="1445846" cy="845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5438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</a:rPr>
              <a:t>www.lexnimble.in |  www.lexq.us</a:t>
            </a:r>
            <a:endParaRPr lang="en-US" sz="1200" b="1" dirty="0">
              <a:latin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8153251" cy="8001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>
                <a:ea typeface="ＭＳ Ｐゴシック" charset="-128"/>
              </a:rPr>
              <a:t>What can accelerate the CMMI Implementation?</a:t>
            </a:r>
          </a:p>
        </p:txBody>
      </p:sp>
      <p:sp>
        <p:nvSpPr>
          <p:cNvPr id="26675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04900"/>
            <a:ext cx="8272090" cy="3810000"/>
          </a:xfrm>
        </p:spPr>
        <p:txBody>
          <a:bodyPr>
            <a:normAutofit/>
          </a:bodyPr>
          <a:lstStyle/>
          <a:p>
            <a:pPr marL="457200" lvl="1" indent="-284163">
              <a:spcAft>
                <a:spcPct val="65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ＭＳ Ｐゴシック" charset="-128"/>
              </a:rPr>
              <a:t>Dedicated SEPG team for definition and implementation</a:t>
            </a:r>
          </a:p>
          <a:p>
            <a:pPr marL="457200" lvl="1" indent="-284163">
              <a:spcAft>
                <a:spcPct val="65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ＭＳ Ｐゴシック" charset="-128"/>
              </a:rPr>
              <a:t>Work flow automation tools for capturing time sheet information, project planning tools, configuration management tools, quality tracking tools (review tracking, bug tracking), metrics tracking tools. </a:t>
            </a:r>
          </a:p>
          <a:p>
            <a:pPr marL="457200" lvl="1" indent="-284163">
              <a:spcAft>
                <a:spcPct val="65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ＭＳ Ｐゴシック" charset="-128"/>
              </a:rPr>
              <a:t>Most of the above tools can be developed in-house within short period of time with spare resources. Approximate effort needed is 150 hours (except PM and CM tool). </a:t>
            </a:r>
          </a:p>
          <a:p>
            <a:pPr marL="619100" lvl="1" indent="-210336">
              <a:spcAft>
                <a:spcPct val="65000"/>
              </a:spcAft>
              <a:buNone/>
              <a:defRPr/>
            </a:pPr>
            <a:endParaRPr lang="en-US" sz="1700" dirty="0" smtClean="0">
              <a:ea typeface="ＭＳ Ｐゴシック" charset="-128"/>
            </a:endParaRPr>
          </a:p>
        </p:txBody>
      </p:sp>
      <p:pic>
        <p:nvPicPr>
          <p:cNvPr id="5" name="Picture 4" descr="Logo_Lex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8154" y="0"/>
            <a:ext cx="1445846" cy="845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5438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</a:rPr>
              <a:t>www.lexnimble.in |  www.lexq.us</a:t>
            </a:r>
            <a:endParaRPr lang="en-US" sz="1200" b="1" dirty="0">
              <a:latin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" y="0"/>
            <a:ext cx="8453553" cy="8255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>
                <a:ea typeface="ＭＳ Ｐゴシック" charset="-128"/>
              </a:rPr>
              <a:t>What are success factors?</a:t>
            </a:r>
          </a:p>
        </p:txBody>
      </p:sp>
      <p:sp>
        <p:nvSpPr>
          <p:cNvPr id="26685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04900"/>
            <a:ext cx="8272090" cy="4254583"/>
          </a:xfrm>
        </p:spPr>
        <p:txBody>
          <a:bodyPr/>
          <a:lstStyle/>
          <a:p>
            <a:pPr marL="463550" lvl="1" indent="-296863">
              <a:spcAft>
                <a:spcPct val="65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ＭＳ Ｐゴシック" charset="-128"/>
              </a:rPr>
              <a:t>Commitment from senior management</a:t>
            </a:r>
          </a:p>
          <a:p>
            <a:pPr marL="463550" lvl="1" indent="-296863">
              <a:spcAft>
                <a:spcPct val="65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ＭＳ Ｐゴシック" charset="-128"/>
              </a:rPr>
              <a:t>Participation in all trainings by respective groups. </a:t>
            </a:r>
          </a:p>
          <a:p>
            <a:pPr marL="463550" lvl="1" indent="-296863">
              <a:spcAft>
                <a:spcPct val="65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ＭＳ Ｐゴシック" charset="-128"/>
              </a:rPr>
              <a:t>Regular review of the defined process by the pilot teams</a:t>
            </a:r>
          </a:p>
          <a:p>
            <a:pPr marL="463550" lvl="1" indent="-296863">
              <a:spcAft>
                <a:spcPct val="65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ＭＳ Ｐゴシック" charset="-128"/>
              </a:rPr>
              <a:t>Investment on workflow automation tools listed earlier.</a:t>
            </a:r>
          </a:p>
          <a:p>
            <a:pPr marL="463550" lvl="1" indent="-296863">
              <a:spcAft>
                <a:spcPct val="65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ＭＳ Ｐゴシック" charset="-128"/>
              </a:rPr>
              <a:t>Creating a drive across the organization by all leaders. </a:t>
            </a:r>
          </a:p>
          <a:p>
            <a:pPr marL="463550" lvl="1" indent="-296863">
              <a:spcAft>
                <a:spcPct val="65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ＭＳ Ｐゴシック" charset="-128"/>
              </a:rPr>
              <a:t>Facilitating process improvement team discussions </a:t>
            </a:r>
          </a:p>
          <a:p>
            <a:pPr marL="619100" lvl="1" indent="-210336">
              <a:spcAft>
                <a:spcPct val="65000"/>
              </a:spcAft>
              <a:buNone/>
              <a:defRPr/>
            </a:pPr>
            <a:endParaRPr lang="en-US" sz="1700" dirty="0" smtClean="0">
              <a:ea typeface="ＭＳ Ｐゴシック" charset="-128"/>
            </a:endParaRPr>
          </a:p>
        </p:txBody>
      </p:sp>
      <p:pic>
        <p:nvPicPr>
          <p:cNvPr id="4" name="Picture 3" descr="Logo_Lex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8154" y="0"/>
            <a:ext cx="1445846" cy="845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438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</a:rPr>
              <a:t>www.lexnimble.in |  www.lexq.us</a:t>
            </a:r>
            <a:endParaRPr lang="en-US" sz="1200" b="1" dirty="0">
              <a:latin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1403</Words>
  <Application>Microsoft Office PowerPoint</Application>
  <PresentationFormat>On-screen Show (16:10)</PresentationFormat>
  <Paragraphs>256</Paragraphs>
  <Slides>26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 Unicode MS</vt:lpstr>
      <vt:lpstr>ＭＳ Ｐゴシック</vt:lpstr>
      <vt:lpstr>Arial</vt:lpstr>
      <vt:lpstr>Calibri</vt:lpstr>
      <vt:lpstr>Lato</vt:lpstr>
      <vt:lpstr>Lato Light</vt:lpstr>
      <vt:lpstr>Times New Roman</vt:lpstr>
      <vt:lpstr>Verdana</vt:lpstr>
      <vt:lpstr>Office Theme</vt:lpstr>
      <vt:lpstr>PowerPoint Presentation</vt:lpstr>
      <vt:lpstr>CMMI(Capability Maturity Model Integration)</vt:lpstr>
      <vt:lpstr>CMMI Maturity Levels</vt:lpstr>
      <vt:lpstr>Basic Building Blocks – 22 Process Areas</vt:lpstr>
      <vt:lpstr>Objective</vt:lpstr>
      <vt:lpstr>Few words about Approach</vt:lpstr>
      <vt:lpstr> Support need from Company </vt:lpstr>
      <vt:lpstr>What can accelerate the CMMI Implementation?</vt:lpstr>
      <vt:lpstr>What are success factors?</vt:lpstr>
      <vt:lpstr>Implementation methodology : </vt:lpstr>
      <vt:lpstr>Implementation methodology : 2</vt:lpstr>
      <vt:lpstr>Implementation methodology : 3</vt:lpstr>
      <vt:lpstr>Implementation methodology : 3</vt:lpstr>
      <vt:lpstr>Implementation methodology : 4</vt:lpstr>
      <vt:lpstr>Implementation methodology : 5</vt:lpstr>
      <vt:lpstr>Implementation methodology : 6</vt:lpstr>
      <vt:lpstr>Implementation methodology : 7</vt:lpstr>
      <vt:lpstr>Internal auditors / Projects</vt:lpstr>
      <vt:lpstr>IS CMMI more document intensive?</vt:lpstr>
      <vt:lpstr>What can accelerate the  CMMI Implementation?</vt:lpstr>
      <vt:lpstr>What are success factors?</vt:lpstr>
      <vt:lpstr>Benefits of Achieving Maturity Level 2</vt:lpstr>
      <vt:lpstr>Benefits of Achieving Maturity Level 3</vt:lpstr>
      <vt:lpstr>Suggested time lines  </vt:lpstr>
      <vt:lpstr>Suggested time lines  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Gopal Rao</dc:creator>
  <cp:lastModifiedBy>Goutham</cp:lastModifiedBy>
  <cp:revision>12</cp:revision>
  <dcterms:created xsi:type="dcterms:W3CDTF">2018-11-12T06:07:11Z</dcterms:created>
  <dcterms:modified xsi:type="dcterms:W3CDTF">2020-05-06T12:05:20Z</dcterms:modified>
</cp:coreProperties>
</file>