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65" r:id="rId5"/>
    <p:sldId id="266" r:id="rId6"/>
    <p:sldId id="258" r:id="rId7"/>
    <p:sldId id="264" r:id="rId8"/>
    <p:sldId id="261" r:id="rId9"/>
    <p:sldId id="262" r:id="rId10"/>
    <p:sldId id="263" r:id="rId11"/>
    <p:sldId id="260" r:id="rId12"/>
    <p:sldId id="259"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0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9935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9208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798" y="292084"/>
            <a:ext cx="10972407" cy="1384416"/>
          </a:xfrm>
          <a:prstGeom prst="rect">
            <a:avLst/>
          </a:prstGeom>
        </p:spPr>
        <p:txBody>
          <a:bodyPr lIns="76197" tIns="38098" rIns="76197" bIns="38098"/>
          <a:lstStyle/>
          <a:p>
            <a:r>
              <a:rPr lang="en-US" smtClean="0"/>
              <a:t>Click to edit Master title style</a:t>
            </a:r>
            <a:endParaRPr lang="en-US"/>
          </a:p>
        </p:txBody>
      </p:sp>
      <p:sp>
        <p:nvSpPr>
          <p:cNvPr id="3" name="Content Placeholder 2"/>
          <p:cNvSpPr>
            <a:spLocks noGrp="1"/>
          </p:cNvSpPr>
          <p:nvPr>
            <p:ph idx="1"/>
          </p:nvPr>
        </p:nvSpPr>
        <p:spPr>
          <a:xfrm>
            <a:off x="609798" y="1904504"/>
            <a:ext cx="10972407" cy="4115992"/>
          </a:xfrm>
          <a:prstGeom prst="rect">
            <a:avLst/>
          </a:prstGeom>
        </p:spPr>
        <p:txBody>
          <a:bodyPr lIns="76197" tIns="38098" rIns="76197" bIns="38098"/>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09798" y="6245521"/>
            <a:ext cx="2844407" cy="475380"/>
          </a:xfrm>
          <a:prstGeom prst="rect">
            <a:avLst/>
          </a:prstGeom>
          <a:ln/>
        </p:spPr>
        <p:txBody>
          <a:bodyPr lIns="76197" tIns="38098" rIns="76197" bIns="38098"/>
          <a:lstStyle>
            <a:lvl1pPr>
              <a:defRPr/>
            </a:lvl1pPr>
          </a:lstStyle>
          <a:p>
            <a:fld id="{CD80F87F-C6EF-4AE6-BAA3-0116613E4C5A}" type="datetimeFigureOut">
              <a:rPr lang="en-US" smtClean="0"/>
              <a:t>24-May-20</a:t>
            </a:fld>
            <a:endParaRPr lang="en-US"/>
          </a:p>
        </p:txBody>
      </p:sp>
      <p:sp>
        <p:nvSpPr>
          <p:cNvPr id="5" name="Rectangle 5"/>
          <p:cNvSpPr>
            <a:spLocks noGrp="1" noChangeArrowheads="1"/>
          </p:cNvSpPr>
          <p:nvPr>
            <p:ph type="ftr" sz="quarter" idx="11"/>
          </p:nvPr>
        </p:nvSpPr>
        <p:spPr>
          <a:xfrm>
            <a:off x="4166290" y="6245521"/>
            <a:ext cx="3859423" cy="475380"/>
          </a:xfrm>
          <a:prstGeom prst="rect">
            <a:avLst/>
          </a:prstGeom>
          <a:ln/>
        </p:spPr>
        <p:txBody>
          <a:bodyPr lIns="76197" tIns="38098" rIns="76197" bIns="38098"/>
          <a:lstStyle>
            <a:lvl1pPr>
              <a:defRPr/>
            </a:lvl1pPr>
          </a:lstStyle>
          <a:p>
            <a:endParaRPr lang="en-US"/>
          </a:p>
        </p:txBody>
      </p:sp>
      <p:sp>
        <p:nvSpPr>
          <p:cNvPr id="6" name="Rectangle 6"/>
          <p:cNvSpPr>
            <a:spLocks noGrp="1" noChangeArrowheads="1"/>
          </p:cNvSpPr>
          <p:nvPr>
            <p:ph type="sldNum" sz="quarter" idx="12"/>
          </p:nvPr>
        </p:nvSpPr>
        <p:spPr>
          <a:xfrm>
            <a:off x="8737798" y="6245521"/>
            <a:ext cx="2844407" cy="475380"/>
          </a:xfrm>
          <a:prstGeom prst="rect">
            <a:avLst/>
          </a:prstGeom>
          <a:ln/>
        </p:spPr>
        <p:txBody>
          <a:bodyPr lIns="76197" tIns="38098" rIns="76197" bIns="38098"/>
          <a:lstStyle>
            <a:lvl1pPr>
              <a:defRPr/>
            </a:lvl1pPr>
          </a:lstStyle>
          <a:p>
            <a:fld id="{2AED97C2-81F8-4818-A900-37FFDF9CEE0F}" type="slidenum">
              <a:rPr lang="en-US" smtClean="0"/>
              <a:t>‹#›</a:t>
            </a:fld>
            <a:endParaRPr lang="en-US"/>
          </a:p>
        </p:txBody>
      </p:sp>
    </p:spTree>
    <p:extLst>
      <p:ext uri="{BB962C8B-B14F-4D97-AF65-F5344CB8AC3E}">
        <p14:creationId xmlns:p14="http://schemas.microsoft.com/office/powerpoint/2010/main" val="2093406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80F87F-C6EF-4AE6-BAA3-0116613E4C5A}" type="datetimeFigureOut">
              <a:rPr lang="en-US" smtClean="0"/>
              <a:t>24-May-20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ED97C2-81F8-4818-A900-37FFDF9CEE0F}" type="slidenum">
              <a:rPr lang="en-US" smtClean="0"/>
              <a:t>‹#›</a:t>
            </a:fld>
            <a:endParaRPr lang="en-US"/>
          </a:p>
        </p:txBody>
      </p:sp>
    </p:spTree>
    <p:extLst>
      <p:ext uri="{BB962C8B-B14F-4D97-AF65-F5344CB8AC3E}">
        <p14:creationId xmlns:p14="http://schemas.microsoft.com/office/powerpoint/2010/main" val="3506554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02-1.png"/>
          <p:cNvPicPr>
            <a:picLocks noChangeAspect="1"/>
          </p:cNvPicPr>
          <p:nvPr/>
        </p:nvPicPr>
        <p:blipFill>
          <a:blip r:embed="rId6" cstate="print"/>
          <a:stretch>
            <a:fillRect/>
          </a:stretch>
        </p:blipFill>
        <p:spPr>
          <a:xfrm>
            <a:off x="0" y="0"/>
            <a:ext cx="12192000" cy="6858000"/>
          </a:xfrm>
          <a:prstGeom prst="rect">
            <a:avLst/>
          </a:prstGeom>
        </p:spPr>
      </p:pic>
      <p:sp>
        <p:nvSpPr>
          <p:cNvPr id="8" name="TextBox 7"/>
          <p:cNvSpPr txBox="1"/>
          <p:nvPr/>
        </p:nvSpPr>
        <p:spPr>
          <a:xfrm>
            <a:off x="4368800" y="6273801"/>
            <a:ext cx="4165600" cy="338554"/>
          </a:xfrm>
          <a:prstGeom prst="rect">
            <a:avLst/>
          </a:prstGeom>
          <a:noFill/>
        </p:spPr>
        <p:txBody>
          <a:bodyPr wrap="square" rtlCol="0">
            <a:spAutoFit/>
          </a:bodyPr>
          <a:lstStyle/>
          <a:p>
            <a:r>
              <a:rPr lang="en-US" sz="1600" b="1" dirty="0" smtClean="0">
                <a:solidFill>
                  <a:schemeClr val="tx1">
                    <a:lumMod val="75000"/>
                    <a:lumOff val="25000"/>
                  </a:schemeClr>
                </a:solidFill>
                <a:latin typeface="Lato" pitchFamily="34" charset="0"/>
              </a:rPr>
              <a:t>www.lexnimble.in |  www.lexnimble.com</a:t>
            </a:r>
            <a:endParaRPr lang="en-US" sz="1600" b="1" dirty="0">
              <a:solidFill>
                <a:schemeClr val="tx1">
                  <a:lumMod val="75000"/>
                  <a:lumOff val="25000"/>
                </a:schemeClr>
              </a:solidFill>
              <a:latin typeface="Lato" pitchFamily="34" charset="0"/>
            </a:endParaRPr>
          </a:p>
        </p:txBody>
      </p:sp>
    </p:spTree>
    <p:extLst>
      <p:ext uri="{BB962C8B-B14F-4D97-AF65-F5344CB8AC3E}">
        <p14:creationId xmlns:p14="http://schemas.microsoft.com/office/powerpoint/2010/main" val="36204499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Agile </a:t>
            </a:r>
            <a:r>
              <a:rPr lang="en-US" dirty="0" smtClean="0"/>
              <a:t>Maturity Assessment </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94922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1495"/>
            <a:ext cx="10515600" cy="857283"/>
          </a:xfrm>
        </p:spPr>
        <p:txBody>
          <a:bodyPr/>
          <a:lstStyle/>
          <a:p>
            <a:pPr algn="l"/>
            <a:r>
              <a:rPr lang="en-US" b="1" dirty="0"/>
              <a:t>Being agile:</a:t>
            </a:r>
            <a:endParaRPr lang="en-US" dirty="0"/>
          </a:p>
        </p:txBody>
      </p:sp>
      <p:sp>
        <p:nvSpPr>
          <p:cNvPr id="3" name="Content Placeholder 2"/>
          <p:cNvSpPr>
            <a:spLocks noGrp="1"/>
          </p:cNvSpPr>
          <p:nvPr>
            <p:ph idx="1"/>
          </p:nvPr>
        </p:nvSpPr>
        <p:spPr>
          <a:xfrm>
            <a:off x="838200" y="1386038"/>
            <a:ext cx="10515600" cy="4790925"/>
          </a:xfrm>
        </p:spPr>
        <p:txBody>
          <a:bodyPr/>
          <a:lstStyle/>
          <a:p>
            <a:pPr fontAlgn="base"/>
            <a:r>
              <a:rPr lang="en-US" dirty="0"/>
              <a:t>The business agility basics are in place and more advanced methods are being explored.</a:t>
            </a:r>
          </a:p>
          <a:p>
            <a:pPr fontAlgn="base"/>
            <a:r>
              <a:rPr lang="en-US" dirty="0"/>
              <a:t>Most of the project portfolio is agile.</a:t>
            </a:r>
          </a:p>
          <a:p>
            <a:pPr fontAlgn="base"/>
            <a:r>
              <a:rPr lang="en-US" dirty="0"/>
              <a:t>Role and responsibilities are consistent across organization.</a:t>
            </a:r>
          </a:p>
          <a:p>
            <a:pPr fontAlgn="base"/>
            <a:r>
              <a:rPr lang="en-US" dirty="0"/>
              <a:t>Disciplined, repeatable process is in place with high-quality results.</a:t>
            </a:r>
          </a:p>
          <a:p>
            <a:pPr fontAlgn="base"/>
            <a:r>
              <a:rPr lang="en-US" dirty="0"/>
              <a:t>Trust in people/people empowerment and continuous improvement is occurring.</a:t>
            </a:r>
          </a:p>
          <a:p>
            <a:endParaRPr lang="en-US" dirty="0"/>
          </a:p>
        </p:txBody>
      </p:sp>
    </p:spTree>
    <p:extLst>
      <p:ext uri="{BB962C8B-B14F-4D97-AF65-F5344CB8AC3E}">
        <p14:creationId xmlns:p14="http://schemas.microsoft.com/office/powerpoint/2010/main" val="4006258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0748"/>
            <a:ext cx="10515600" cy="847657"/>
          </a:xfrm>
        </p:spPr>
        <p:txBody>
          <a:bodyPr/>
          <a:lstStyle/>
          <a:p>
            <a:pPr algn="l"/>
            <a:r>
              <a:rPr lang="en-US" b="1" dirty="0"/>
              <a:t>Thinking agile:</a:t>
            </a:r>
            <a:endParaRPr lang="en-US" dirty="0"/>
          </a:p>
        </p:txBody>
      </p:sp>
      <p:sp>
        <p:nvSpPr>
          <p:cNvPr id="3" name="Content Placeholder 2"/>
          <p:cNvSpPr>
            <a:spLocks noGrp="1"/>
          </p:cNvSpPr>
          <p:nvPr>
            <p:ph idx="1"/>
          </p:nvPr>
        </p:nvSpPr>
        <p:spPr>
          <a:xfrm>
            <a:off x="308811" y="1068405"/>
            <a:ext cx="10515600" cy="4964180"/>
          </a:xfrm>
        </p:spPr>
        <p:txBody>
          <a:bodyPr/>
          <a:lstStyle/>
          <a:p>
            <a:pPr fontAlgn="base"/>
            <a:r>
              <a:rPr lang="en-US" sz="3600" dirty="0"/>
              <a:t>The organization has made significant strides towards business agility.</a:t>
            </a:r>
          </a:p>
          <a:p>
            <a:pPr fontAlgn="base"/>
            <a:r>
              <a:rPr lang="en-US" sz="3600" dirty="0"/>
              <a:t>Agile habits are at a high maturity across the </a:t>
            </a:r>
            <a:r>
              <a:rPr lang="en-US" sz="3600" dirty="0" err="1"/>
              <a:t>organisation</a:t>
            </a:r>
            <a:r>
              <a:rPr lang="en-US" sz="3600" dirty="0"/>
              <a:t>.</a:t>
            </a:r>
          </a:p>
          <a:p>
            <a:pPr fontAlgn="base"/>
            <a:r>
              <a:rPr lang="en-US" sz="3600" dirty="0"/>
              <a:t>Successful use of agile at scale and across multiple geographies.</a:t>
            </a:r>
          </a:p>
          <a:p>
            <a:pPr fontAlgn="base"/>
            <a:r>
              <a:rPr lang="en-US" sz="3600" dirty="0"/>
              <a:t>Measurements systems are in place to track value </a:t>
            </a:r>
            <a:r>
              <a:rPr lang="en-US" sz="3600" dirty="0" err="1"/>
              <a:t>realisation</a:t>
            </a:r>
            <a:r>
              <a:rPr lang="en-US" sz="3600" dirty="0"/>
              <a:t>.</a:t>
            </a:r>
          </a:p>
          <a:p>
            <a:pPr fontAlgn="base"/>
            <a:r>
              <a:rPr lang="en-US" sz="3600" dirty="0"/>
              <a:t>Automation is highly enabled.</a:t>
            </a:r>
          </a:p>
          <a:p>
            <a:endParaRPr lang="en-US" dirty="0"/>
          </a:p>
        </p:txBody>
      </p:sp>
    </p:spTree>
    <p:extLst>
      <p:ext uri="{BB962C8B-B14F-4D97-AF65-F5344CB8AC3E}">
        <p14:creationId xmlns:p14="http://schemas.microsoft.com/office/powerpoint/2010/main" val="164600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7000"/>
            <a:ext cx="10515600" cy="712904"/>
          </a:xfrm>
        </p:spPr>
        <p:txBody>
          <a:bodyPr/>
          <a:lstStyle/>
          <a:p>
            <a:pPr algn="l"/>
            <a:r>
              <a:rPr lang="en-US" b="1" dirty="0"/>
              <a:t>Culturally agile:</a:t>
            </a:r>
            <a:endParaRPr lang="en-US" dirty="0"/>
          </a:p>
        </p:txBody>
      </p:sp>
      <p:sp>
        <p:nvSpPr>
          <p:cNvPr id="3" name="Content Placeholder 2"/>
          <p:cNvSpPr>
            <a:spLocks noGrp="1"/>
          </p:cNvSpPr>
          <p:nvPr>
            <p:ph idx="1"/>
          </p:nvPr>
        </p:nvSpPr>
        <p:spPr>
          <a:xfrm>
            <a:off x="838200" y="1251284"/>
            <a:ext cx="10515600" cy="4925679"/>
          </a:xfrm>
        </p:spPr>
        <p:txBody>
          <a:bodyPr/>
          <a:lstStyle/>
          <a:p>
            <a:pPr fontAlgn="base"/>
            <a:r>
              <a:rPr lang="en-US" sz="3600" dirty="0"/>
              <a:t>The organization is a global business agility leader.</a:t>
            </a:r>
          </a:p>
          <a:p>
            <a:pPr fontAlgn="base"/>
            <a:r>
              <a:rPr lang="en-US" sz="3600" dirty="0"/>
              <a:t>Lean and agile are part of the organizational culture.</a:t>
            </a:r>
          </a:p>
          <a:p>
            <a:pPr fontAlgn="base"/>
            <a:r>
              <a:rPr lang="en-US" sz="3600" dirty="0"/>
              <a:t>Perfecting waste reduction, lack of overburden and inefficiency, smooth flow of delivery.</a:t>
            </a:r>
          </a:p>
          <a:p>
            <a:pPr fontAlgn="base"/>
            <a:r>
              <a:rPr lang="en-US" sz="3600" dirty="0"/>
              <a:t>There is a sustainable pace for innovation.</a:t>
            </a:r>
          </a:p>
          <a:p>
            <a:pPr fontAlgn="base"/>
            <a:r>
              <a:rPr lang="en-US" sz="3600" dirty="0"/>
              <a:t>Continuous organizational learning and optimization of ways of working is in place.</a:t>
            </a:r>
          </a:p>
          <a:p>
            <a:endParaRPr lang="en-US" dirty="0"/>
          </a:p>
        </p:txBody>
      </p:sp>
    </p:spTree>
    <p:extLst>
      <p:ext uri="{BB962C8B-B14F-4D97-AF65-F5344CB8AC3E}">
        <p14:creationId xmlns:p14="http://schemas.microsoft.com/office/powerpoint/2010/main" val="1085826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8874"/>
            <a:ext cx="10515600" cy="799532"/>
          </a:xfrm>
        </p:spPr>
        <p:txBody>
          <a:bodyPr>
            <a:normAutofit fontScale="90000"/>
          </a:bodyPr>
          <a:lstStyle/>
          <a:p>
            <a:pPr algn="l"/>
            <a:r>
              <a:rPr lang="en-US" sz="6000" b="1" dirty="0"/>
              <a:t>Get in touch</a:t>
            </a:r>
            <a:r>
              <a:rPr lang="en-US" dirty="0" smtClean="0"/>
              <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a:xfrm>
            <a:off x="664945" y="1299411"/>
            <a:ext cx="10515600" cy="4328912"/>
          </a:xfrm>
        </p:spPr>
        <p:txBody>
          <a:bodyPr/>
          <a:lstStyle/>
          <a:p>
            <a:r>
              <a:rPr lang="en-US" dirty="0" smtClean="0"/>
              <a:t>If </a:t>
            </a:r>
            <a:r>
              <a:rPr lang="en-US" dirty="0"/>
              <a:t>your team doesn't seem to be continually improving or agile just doesn't seem to be working, it might be worth thinking about finding out how agile your team really is and get some help to improve their agile ways of working.</a:t>
            </a:r>
          </a:p>
          <a:p>
            <a:endParaRPr lang="en-US" dirty="0"/>
          </a:p>
        </p:txBody>
      </p:sp>
    </p:spTree>
    <p:extLst>
      <p:ext uri="{BB962C8B-B14F-4D97-AF65-F5344CB8AC3E}">
        <p14:creationId xmlns:p14="http://schemas.microsoft.com/office/powerpoint/2010/main" val="1536399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9882"/>
            <a:ext cx="10515600" cy="818147"/>
          </a:xfrm>
        </p:spPr>
        <p:txBody>
          <a:bodyPr/>
          <a:lstStyle/>
          <a:p>
            <a:pPr algn="l"/>
            <a:r>
              <a:rPr lang="en-US" sz="5300" b="1" dirty="0"/>
              <a:t>Agile Maturity</a:t>
            </a:r>
          </a:p>
        </p:txBody>
      </p:sp>
      <p:sp>
        <p:nvSpPr>
          <p:cNvPr id="3" name="Content Placeholder 2"/>
          <p:cNvSpPr>
            <a:spLocks noGrp="1"/>
          </p:cNvSpPr>
          <p:nvPr>
            <p:ph idx="1"/>
          </p:nvPr>
        </p:nvSpPr>
        <p:spPr>
          <a:xfrm>
            <a:off x="417293" y="1480993"/>
            <a:ext cx="10972407" cy="4115992"/>
          </a:xfrm>
        </p:spPr>
        <p:txBody>
          <a:bodyPr/>
          <a:lstStyle/>
          <a:p>
            <a:pPr marL="0" indent="0">
              <a:buNone/>
            </a:pPr>
            <a:r>
              <a:rPr lang="en-US" dirty="0"/>
              <a:t>I</a:t>
            </a:r>
            <a:r>
              <a:rPr lang="en-US" dirty="0" smtClean="0"/>
              <a:t>t’s </a:t>
            </a:r>
            <a:r>
              <a:rPr lang="en-US" dirty="0"/>
              <a:t>important to assess and continually improve your company’s agile maturity. Being agile is all about being able to cope with change. Survival of the fittest applies to businesses just as it does to species.</a:t>
            </a:r>
          </a:p>
        </p:txBody>
      </p:sp>
    </p:spTree>
    <p:extLst>
      <p:ext uri="{BB962C8B-B14F-4D97-AF65-F5344CB8AC3E}">
        <p14:creationId xmlns:p14="http://schemas.microsoft.com/office/powerpoint/2010/main" val="2116256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0372"/>
            <a:ext cx="10515600" cy="809157"/>
          </a:xfrm>
        </p:spPr>
        <p:txBody>
          <a:bodyPr>
            <a:normAutofit fontScale="90000"/>
          </a:bodyPr>
          <a:lstStyle/>
          <a:p>
            <a:pPr algn="l"/>
            <a:r>
              <a:rPr lang="en-US" b="1" dirty="0"/>
              <a:t>Why an Assessment?</a:t>
            </a:r>
            <a:br>
              <a:rPr lang="en-US" b="1" dirty="0"/>
            </a:br>
            <a:r>
              <a:rPr lang="en-US" b="1" dirty="0" smtClean="0"/>
              <a:t/>
            </a:r>
            <a:br>
              <a:rPr lang="en-US" b="1" dirty="0" smtClean="0"/>
            </a:br>
            <a:endParaRPr lang="en-US" dirty="0"/>
          </a:p>
        </p:txBody>
      </p:sp>
      <p:sp>
        <p:nvSpPr>
          <p:cNvPr id="3" name="Content Placeholder 2"/>
          <p:cNvSpPr>
            <a:spLocks noGrp="1"/>
          </p:cNvSpPr>
          <p:nvPr>
            <p:ph idx="1"/>
          </p:nvPr>
        </p:nvSpPr>
        <p:spPr>
          <a:xfrm>
            <a:off x="626444" y="1328287"/>
            <a:ext cx="10515600" cy="4194159"/>
          </a:xfrm>
        </p:spPr>
        <p:txBody>
          <a:bodyPr/>
          <a:lstStyle/>
          <a:p>
            <a:r>
              <a:rPr lang="en-US" dirty="0"/>
              <a:t>Are your </a:t>
            </a:r>
            <a:r>
              <a:rPr lang="en-US" dirty="0" smtClean="0"/>
              <a:t>Agile </a:t>
            </a:r>
            <a:r>
              <a:rPr lang="en-US" dirty="0"/>
              <a:t>Teams reaching their full potential?</a:t>
            </a:r>
          </a:p>
          <a:p>
            <a:r>
              <a:rPr lang="en-US" dirty="0"/>
              <a:t>Are you unable to identify what’s holding them back?</a:t>
            </a:r>
          </a:p>
          <a:p>
            <a:r>
              <a:rPr lang="en-US" dirty="0"/>
              <a:t>Have you identified your Teams’ challenges but don’t know how to address them?</a:t>
            </a:r>
          </a:p>
          <a:p>
            <a:endParaRPr lang="en-US" dirty="0"/>
          </a:p>
        </p:txBody>
      </p:sp>
    </p:spTree>
    <p:extLst>
      <p:ext uri="{BB962C8B-B14F-4D97-AF65-F5344CB8AC3E}">
        <p14:creationId xmlns:p14="http://schemas.microsoft.com/office/powerpoint/2010/main" val="2793377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0633"/>
            <a:ext cx="10515600" cy="789272"/>
          </a:xfrm>
        </p:spPr>
        <p:txBody>
          <a:bodyPr>
            <a:normAutofit fontScale="90000"/>
          </a:bodyPr>
          <a:lstStyle/>
          <a:p>
            <a:pPr algn="l"/>
            <a:r>
              <a:rPr lang="en-US" b="1" dirty="0"/>
              <a:t>Features</a:t>
            </a:r>
            <a:r>
              <a:rPr lang="en-US" dirty="0" smtClean="0"/>
              <a:t/>
            </a:r>
            <a:br>
              <a:rPr lang="en-US" dirty="0" smtClean="0"/>
            </a:br>
            <a:r>
              <a:rPr lang="en-US" dirty="0"/>
              <a:t/>
            </a:r>
            <a:br>
              <a:rPr lang="en-US" dirty="0"/>
            </a:br>
            <a:endParaRPr lang="en-US" dirty="0"/>
          </a:p>
        </p:txBody>
      </p:sp>
      <p:sp>
        <p:nvSpPr>
          <p:cNvPr id="3" name="Content Placeholder 2"/>
          <p:cNvSpPr>
            <a:spLocks noGrp="1"/>
          </p:cNvSpPr>
          <p:nvPr>
            <p:ph idx="1"/>
          </p:nvPr>
        </p:nvSpPr>
        <p:spPr>
          <a:xfrm>
            <a:off x="607195" y="1116530"/>
            <a:ext cx="10515600" cy="5224061"/>
          </a:xfrm>
        </p:spPr>
        <p:txBody>
          <a:bodyPr/>
          <a:lstStyle/>
          <a:p>
            <a:pPr lvl="0"/>
            <a:r>
              <a:rPr lang="en-US" dirty="0"/>
              <a:t>Can make recommendations for process or methodology</a:t>
            </a:r>
          </a:p>
          <a:p>
            <a:pPr lvl="0"/>
            <a:r>
              <a:rPr lang="en-US" dirty="0"/>
              <a:t>Can advise on build pipeline design</a:t>
            </a:r>
          </a:p>
          <a:p>
            <a:pPr lvl="0"/>
            <a:r>
              <a:rPr lang="en-US" dirty="0"/>
              <a:t>Can advise on automated test implementation</a:t>
            </a:r>
          </a:p>
          <a:p>
            <a:endParaRPr lang="en-US" dirty="0"/>
          </a:p>
        </p:txBody>
      </p:sp>
    </p:spTree>
    <p:extLst>
      <p:ext uri="{BB962C8B-B14F-4D97-AF65-F5344CB8AC3E}">
        <p14:creationId xmlns:p14="http://schemas.microsoft.com/office/powerpoint/2010/main" val="3976228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6999"/>
            <a:ext cx="10515600" cy="693654"/>
          </a:xfrm>
        </p:spPr>
        <p:txBody>
          <a:bodyPr>
            <a:normAutofit fontScale="90000"/>
          </a:bodyPr>
          <a:lstStyle/>
          <a:p>
            <a:pPr algn="l"/>
            <a:r>
              <a:rPr lang="en-US" b="1" dirty="0"/>
              <a:t>Benefits</a:t>
            </a:r>
            <a:r>
              <a:rPr lang="en-US" dirty="0" smtClean="0"/>
              <a:t/>
            </a:r>
            <a:br>
              <a:rPr lang="en-US" dirty="0" smtClean="0"/>
            </a:br>
            <a:r>
              <a:rPr lang="en-US" dirty="0"/>
              <a:t/>
            </a:r>
            <a:br>
              <a:rPr lang="en-US" dirty="0"/>
            </a:br>
            <a:endParaRPr lang="en-US" dirty="0"/>
          </a:p>
        </p:txBody>
      </p:sp>
      <p:sp>
        <p:nvSpPr>
          <p:cNvPr id="3" name="Content Placeholder 2"/>
          <p:cNvSpPr>
            <a:spLocks noGrp="1"/>
          </p:cNvSpPr>
          <p:nvPr>
            <p:ph idx="1"/>
          </p:nvPr>
        </p:nvSpPr>
        <p:spPr>
          <a:xfrm>
            <a:off x="674570" y="1087655"/>
            <a:ext cx="10515600" cy="5002681"/>
          </a:xfrm>
        </p:spPr>
        <p:txBody>
          <a:bodyPr/>
          <a:lstStyle/>
          <a:p>
            <a:r>
              <a:rPr lang="en-US" sz="1800" dirty="0"/>
              <a:t>Can help gather metrics to define process bottlenecks</a:t>
            </a:r>
          </a:p>
          <a:p>
            <a:r>
              <a:rPr lang="en-US" sz="1800" dirty="0"/>
              <a:t>Can help quantify opportunities for improvement</a:t>
            </a:r>
          </a:p>
          <a:p>
            <a:r>
              <a:rPr lang="en-US" sz="1800" dirty="0"/>
              <a:t>Can help reduce mean-time-to-recovery</a:t>
            </a:r>
          </a:p>
          <a:p>
            <a:r>
              <a:rPr lang="en-US" sz="1800" dirty="0"/>
              <a:t>Can help reduce defect counts</a:t>
            </a:r>
          </a:p>
          <a:p>
            <a:r>
              <a:rPr lang="en-US" sz="1800" dirty="0"/>
              <a:t>Can help provide enhanced IT flexibility and responsiveness</a:t>
            </a:r>
          </a:p>
          <a:p>
            <a:r>
              <a:rPr lang="en-US" sz="1800" dirty="0"/>
              <a:t>Can help reduce operating costs</a:t>
            </a:r>
          </a:p>
          <a:p>
            <a:r>
              <a:rPr lang="en-US" sz="1800" dirty="0"/>
              <a:t>Can help decrease risk, improve governance</a:t>
            </a:r>
          </a:p>
          <a:p>
            <a:r>
              <a:rPr lang="en-US" sz="1800" dirty="0"/>
              <a:t>Can help increase Buyer’s control over IT service providers</a:t>
            </a:r>
          </a:p>
          <a:p>
            <a:r>
              <a:rPr lang="en-US" sz="1800" dirty="0"/>
              <a:t>Can help reduce large software suites and associated </a:t>
            </a:r>
            <a:r>
              <a:rPr lang="en-US" sz="1800" dirty="0" smtClean="0"/>
              <a:t>costs</a:t>
            </a:r>
            <a:endParaRPr lang="en-US" sz="1800" dirty="0"/>
          </a:p>
        </p:txBody>
      </p:sp>
    </p:spTree>
    <p:extLst>
      <p:ext uri="{BB962C8B-B14F-4D97-AF65-F5344CB8AC3E}">
        <p14:creationId xmlns:p14="http://schemas.microsoft.com/office/powerpoint/2010/main" val="164834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1756"/>
            <a:ext cx="10515600" cy="770022"/>
          </a:xfrm>
        </p:spPr>
        <p:txBody>
          <a:bodyPr>
            <a:normAutofit fontScale="90000"/>
          </a:bodyPr>
          <a:lstStyle/>
          <a:p>
            <a:pPr algn="l"/>
            <a:r>
              <a:rPr lang="en-US" b="1" dirty="0"/>
              <a:t>Agile</a:t>
            </a:r>
            <a:r>
              <a:rPr lang="en-US" dirty="0"/>
              <a:t> </a:t>
            </a:r>
            <a:r>
              <a:rPr lang="en-US" b="1" dirty="0"/>
              <a:t>Maturity</a:t>
            </a:r>
            <a:r>
              <a:rPr lang="en-US" dirty="0"/>
              <a:t> </a:t>
            </a:r>
            <a:r>
              <a:rPr lang="en-US" b="1" dirty="0"/>
              <a:t>Assessment</a:t>
            </a:r>
            <a:r>
              <a:rPr lang="en-US" dirty="0" smtClean="0"/>
              <a:t/>
            </a:r>
            <a:br>
              <a:rPr lang="en-US" dirty="0" smtClean="0"/>
            </a:br>
            <a:r>
              <a:rPr lang="en-US" dirty="0"/>
              <a:t/>
            </a:r>
            <a:br>
              <a:rPr lang="en-US" dirty="0"/>
            </a:br>
            <a:r>
              <a:rPr lang="en-US" dirty="0"/>
              <a:t/>
            </a:r>
            <a:br>
              <a:rPr lang="en-US" dirty="0"/>
            </a:br>
            <a:r>
              <a:rPr lang="en-US" dirty="0"/>
              <a:t> </a:t>
            </a:r>
            <a:br>
              <a:rPr lang="en-US" dirty="0"/>
            </a:br>
            <a:endParaRPr lang="en-US" dirty="0"/>
          </a:p>
        </p:txBody>
      </p:sp>
      <p:sp>
        <p:nvSpPr>
          <p:cNvPr id="3" name="Content Placeholder 2"/>
          <p:cNvSpPr>
            <a:spLocks noGrp="1"/>
          </p:cNvSpPr>
          <p:nvPr>
            <p:ph idx="1"/>
          </p:nvPr>
        </p:nvSpPr>
        <p:spPr>
          <a:xfrm>
            <a:off x="578318" y="1260909"/>
            <a:ext cx="10515600" cy="4925679"/>
          </a:xfrm>
        </p:spPr>
        <p:txBody>
          <a:bodyPr>
            <a:normAutofit fontScale="62500" lnSpcReduction="20000"/>
          </a:bodyPr>
          <a:lstStyle/>
          <a:p>
            <a:r>
              <a:rPr lang="en-US" b="1" dirty="0"/>
              <a:t>Level 1 - Initial: </a:t>
            </a:r>
            <a:r>
              <a:rPr lang="en-US" dirty="0"/>
              <a:t>We lack consistency and need training to get everyone aligned.</a:t>
            </a:r>
          </a:p>
          <a:p>
            <a:r>
              <a:rPr lang="en-US" b="1" dirty="0"/>
              <a:t>Level 2 - Just Started: </a:t>
            </a:r>
            <a:r>
              <a:rPr lang="en-US" dirty="0"/>
              <a:t>Processes not fully defined. Basic level of agile adoption. Development and testing are not fully in sync yet</a:t>
            </a:r>
          </a:p>
          <a:p>
            <a:r>
              <a:rPr lang="en-US" b="1" dirty="0"/>
              <a:t>Level 3 - Defined:</a:t>
            </a:r>
            <a:r>
              <a:rPr lang="en-US" dirty="0"/>
              <a:t> Our whole team is using well-defined agile processes, and we’re consistently delivering sprint after sprint.</a:t>
            </a:r>
          </a:p>
          <a:p>
            <a:r>
              <a:rPr lang="en-US" b="1" dirty="0"/>
              <a:t>Level 4 - Measured:</a:t>
            </a:r>
            <a:r>
              <a:rPr lang="en-US" dirty="0"/>
              <a:t> We’re measuring code quality and other key measures. Our focus is on engineering maturity.</a:t>
            </a:r>
          </a:p>
          <a:p>
            <a:r>
              <a:rPr lang="en-US" b="1" dirty="0"/>
              <a:t>Level 5 - Optimizing: </a:t>
            </a:r>
            <a:r>
              <a:rPr lang="en-US" dirty="0"/>
              <a:t>We develop on schedule and release on demand. We’ve invested in automation for continuous integration and deployment. Consistent delivery across teams. Self-organized, sustainable, continuous improvement based on KPIs.</a:t>
            </a:r>
          </a:p>
          <a:p>
            <a:endParaRPr lang="en-US" dirty="0"/>
          </a:p>
        </p:txBody>
      </p:sp>
    </p:spTree>
    <p:extLst>
      <p:ext uri="{BB962C8B-B14F-4D97-AF65-F5344CB8AC3E}">
        <p14:creationId xmlns:p14="http://schemas.microsoft.com/office/powerpoint/2010/main" val="3185123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whole assessment questions are grouped in following five area- </a:t>
            </a:r>
            <a:endParaRPr lang="en-US" dirty="0" smtClean="0"/>
          </a:p>
          <a:p>
            <a:pPr lvl="1"/>
            <a:r>
              <a:rPr lang="en-US" dirty="0" smtClean="0"/>
              <a:t>Organization Culture</a:t>
            </a:r>
          </a:p>
          <a:p>
            <a:pPr lvl="1"/>
            <a:r>
              <a:rPr lang="en-US" dirty="0" smtClean="0"/>
              <a:t> </a:t>
            </a:r>
            <a:r>
              <a:rPr lang="en-US" dirty="0"/>
              <a:t>People, Software </a:t>
            </a:r>
            <a:r>
              <a:rPr lang="en-US" dirty="0" smtClean="0"/>
              <a:t>Process</a:t>
            </a:r>
          </a:p>
          <a:p>
            <a:pPr lvl="1"/>
            <a:r>
              <a:rPr lang="en-US" dirty="0" smtClean="0"/>
              <a:t>Agile </a:t>
            </a:r>
            <a:r>
              <a:rPr lang="en-US" dirty="0"/>
              <a:t>Management </a:t>
            </a:r>
            <a:endParaRPr lang="en-US" dirty="0" smtClean="0"/>
          </a:p>
          <a:p>
            <a:pPr lvl="1"/>
            <a:r>
              <a:rPr lang="en-US" dirty="0" smtClean="0"/>
              <a:t>Tools </a:t>
            </a:r>
            <a:r>
              <a:rPr lang="en-US" dirty="0"/>
              <a:t>&amp; Infrastructure.</a:t>
            </a:r>
          </a:p>
        </p:txBody>
      </p:sp>
    </p:spTree>
    <p:extLst>
      <p:ext uri="{BB962C8B-B14F-4D97-AF65-F5344CB8AC3E}">
        <p14:creationId xmlns:p14="http://schemas.microsoft.com/office/powerpoint/2010/main" val="3715109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0823" y="230372"/>
            <a:ext cx="10515600" cy="905410"/>
          </a:xfrm>
        </p:spPr>
        <p:txBody>
          <a:bodyPr/>
          <a:lstStyle/>
          <a:p>
            <a:r>
              <a:rPr lang="en-US" b="1" dirty="0"/>
              <a:t>Ad-hoc agile:</a:t>
            </a:r>
            <a:endParaRPr lang="en-US" dirty="0"/>
          </a:p>
        </p:txBody>
      </p:sp>
      <p:sp>
        <p:nvSpPr>
          <p:cNvPr id="3" name="Content Placeholder 2"/>
          <p:cNvSpPr>
            <a:spLocks noGrp="1"/>
          </p:cNvSpPr>
          <p:nvPr>
            <p:ph idx="1"/>
          </p:nvPr>
        </p:nvSpPr>
        <p:spPr>
          <a:xfrm>
            <a:off x="838200" y="1469490"/>
            <a:ext cx="10515600" cy="4351338"/>
          </a:xfrm>
        </p:spPr>
        <p:txBody>
          <a:bodyPr/>
          <a:lstStyle/>
          <a:p>
            <a:pPr fontAlgn="base"/>
            <a:r>
              <a:rPr lang="en-US" dirty="0"/>
              <a:t>The organization mostly follows traditional processes.</a:t>
            </a:r>
          </a:p>
          <a:p>
            <a:pPr fontAlgn="base"/>
            <a:r>
              <a:rPr lang="en-US" dirty="0"/>
              <a:t>Agile is either not used or used inconsistently across the organization.</a:t>
            </a:r>
          </a:p>
          <a:p>
            <a:endParaRPr lang="en-US" dirty="0"/>
          </a:p>
        </p:txBody>
      </p:sp>
    </p:spTree>
    <p:extLst>
      <p:ext uri="{BB962C8B-B14F-4D97-AF65-F5344CB8AC3E}">
        <p14:creationId xmlns:p14="http://schemas.microsoft.com/office/powerpoint/2010/main" val="4159225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3745"/>
            <a:ext cx="10515600" cy="905410"/>
          </a:xfrm>
        </p:spPr>
        <p:txBody>
          <a:bodyPr/>
          <a:lstStyle/>
          <a:p>
            <a:pPr algn="l"/>
            <a:r>
              <a:rPr lang="en-US" b="1" dirty="0"/>
              <a:t>Doing agile:</a:t>
            </a:r>
            <a:endParaRPr lang="en-US" dirty="0"/>
          </a:p>
        </p:txBody>
      </p:sp>
      <p:sp>
        <p:nvSpPr>
          <p:cNvPr id="3" name="Content Placeholder 2"/>
          <p:cNvSpPr>
            <a:spLocks noGrp="1"/>
          </p:cNvSpPr>
          <p:nvPr>
            <p:ph idx="1"/>
          </p:nvPr>
        </p:nvSpPr>
        <p:spPr>
          <a:xfrm>
            <a:off x="838200" y="1309036"/>
            <a:ext cx="10515600" cy="4867927"/>
          </a:xfrm>
        </p:spPr>
        <p:txBody>
          <a:bodyPr/>
          <a:lstStyle/>
          <a:p>
            <a:pPr fontAlgn="base"/>
            <a:r>
              <a:rPr lang="en-US" dirty="0"/>
              <a:t>The organization is just getting started with business agility.</a:t>
            </a:r>
          </a:p>
          <a:p>
            <a:pPr fontAlgn="base"/>
            <a:r>
              <a:rPr lang="en-US" dirty="0"/>
              <a:t>Starts to exhibit some consistent agile habits.</a:t>
            </a:r>
          </a:p>
          <a:p>
            <a:pPr fontAlgn="base"/>
            <a:r>
              <a:rPr lang="en-US" dirty="0"/>
              <a:t>Knowledge sharing begins to occur across the </a:t>
            </a:r>
            <a:r>
              <a:rPr lang="en-US" dirty="0" err="1"/>
              <a:t>organisation</a:t>
            </a:r>
            <a:r>
              <a:rPr lang="en-US" dirty="0"/>
              <a:t>.</a:t>
            </a:r>
          </a:p>
          <a:p>
            <a:pPr fontAlgn="base"/>
            <a:r>
              <a:rPr lang="en-US" dirty="0"/>
              <a:t>Agile tools and practices are common.</a:t>
            </a:r>
          </a:p>
          <a:p>
            <a:endParaRPr lang="en-US" dirty="0"/>
          </a:p>
        </p:txBody>
      </p:sp>
    </p:spTree>
    <p:extLst>
      <p:ext uri="{BB962C8B-B14F-4D97-AF65-F5344CB8AC3E}">
        <p14:creationId xmlns:p14="http://schemas.microsoft.com/office/powerpoint/2010/main" val="644199993"/>
      </p:ext>
    </p:extLst>
  </p:cSld>
  <p:clrMapOvr>
    <a:masterClrMapping/>
  </p:clrMapOvr>
</p:sld>
</file>

<file path=ppt/theme/theme1.xml><?xml version="1.0" encoding="utf-8"?>
<a:theme xmlns:a="http://schemas.openxmlformats.org/drawingml/2006/main" name="ISO 27001 Internal audito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ISO 27001 Internal auditor</Template>
  <TotalTime>2035</TotalTime>
  <Words>437</Words>
  <Application>Microsoft Office PowerPoint</Application>
  <PresentationFormat>Widescreen</PresentationFormat>
  <Paragraphs>60</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Lato</vt:lpstr>
      <vt:lpstr>ISO 27001 Internal auditor</vt:lpstr>
      <vt:lpstr>Agile Maturity Assessment </vt:lpstr>
      <vt:lpstr>Agile Maturity</vt:lpstr>
      <vt:lpstr>Why an Assessment?  </vt:lpstr>
      <vt:lpstr>Features  </vt:lpstr>
      <vt:lpstr>Benefits  </vt:lpstr>
      <vt:lpstr>Agile Maturity Assessment     </vt:lpstr>
      <vt:lpstr>PowerPoint Presentation</vt:lpstr>
      <vt:lpstr>Ad-hoc agile:</vt:lpstr>
      <vt:lpstr>Doing agile:</vt:lpstr>
      <vt:lpstr>Being agile:</vt:lpstr>
      <vt:lpstr>Thinking agile:</vt:lpstr>
      <vt:lpstr>Culturally agile:</vt:lpstr>
      <vt:lpstr>Get in touch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Agile Maturity Assessment</dc:title>
  <dc:creator>Goutham</dc:creator>
  <cp:lastModifiedBy>Goutham</cp:lastModifiedBy>
  <cp:revision>15</cp:revision>
  <dcterms:created xsi:type="dcterms:W3CDTF">2020-05-20T03:54:07Z</dcterms:created>
  <dcterms:modified xsi:type="dcterms:W3CDTF">2020-05-24T12:02:36Z</dcterms:modified>
</cp:coreProperties>
</file>